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58" r:id="rId3"/>
    <p:sldId id="265" r:id="rId4"/>
    <p:sldId id="283" r:id="rId5"/>
    <p:sldId id="282" r:id="rId6"/>
    <p:sldId id="266" r:id="rId7"/>
    <p:sldId id="263" r:id="rId8"/>
    <p:sldId id="262" r:id="rId9"/>
    <p:sldId id="267" r:id="rId10"/>
    <p:sldId id="269" r:id="rId11"/>
    <p:sldId id="270" r:id="rId12"/>
    <p:sldId id="271" r:id="rId13"/>
    <p:sldId id="281" r:id="rId14"/>
    <p:sldId id="272" r:id="rId15"/>
    <p:sldId id="273" r:id="rId16"/>
    <p:sldId id="275" r:id="rId17"/>
    <p:sldId id="277" r:id="rId18"/>
    <p:sldId id="278" r:id="rId19"/>
    <p:sldId id="279" r:id="rId20"/>
    <p:sldId id="276" r:id="rId21"/>
    <p:sldId id="280" r:id="rId22"/>
    <p:sldId id="264" r:id="rId23"/>
    <p:sldId id="284" r:id="rId24"/>
    <p:sldId id="286" r:id="rId25"/>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4B646-E459-4BFF-8F53-E49F5AE80370}" v="34" dt="2023-02-15T11:32:57.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48EB7032-F0D6-4A01-845E-F640D5DCE90C}" type="datetimeFigureOut">
              <a:rPr lang="nl-NL" smtClean="0"/>
              <a:t>6-3-2023</a:t>
            </a:fld>
            <a:endParaRPr lang="nl-NL"/>
          </a:p>
        </p:txBody>
      </p:sp>
      <p:sp>
        <p:nvSpPr>
          <p:cNvPr id="4" name="Tijdelijke aanduiding voor voettekst 3"/>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B58AE61-C5A6-4BC9-8C51-06297A038D8F}" type="datetimeFigureOut">
              <a:rPr lang="nl-NL" smtClean="0"/>
              <a:t>6-3-2023</a:t>
            </a:fld>
            <a:endParaRPr lang="nl-NL"/>
          </a:p>
        </p:txBody>
      </p:sp>
      <p:sp>
        <p:nvSpPr>
          <p:cNvPr id="4" name="Tijdelijke aanduiding voor dia-afbeelding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6BB98706-BCB7-48D1-AA1F-251841261181}" type="slidenum">
              <a:rPr lang="nl-NL" smtClean="0"/>
              <a:t>‹nr.›</a:t>
            </a:fld>
            <a:endParaRPr lang="nl-NL"/>
          </a:p>
        </p:txBody>
      </p:sp>
    </p:spTree>
    <p:extLst>
      <p:ext uri="{BB962C8B-B14F-4D97-AF65-F5344CB8AC3E}">
        <p14:creationId xmlns:p14="http://schemas.microsoft.com/office/powerpoint/2010/main" val="58593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Introductie &amp; voorstellen </a:t>
            </a:r>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a:t>
            </a:fld>
            <a:endParaRPr lang="nl-NL"/>
          </a:p>
        </p:txBody>
      </p:sp>
    </p:spTree>
    <p:extLst>
      <p:ext uri="{BB962C8B-B14F-4D97-AF65-F5344CB8AC3E}">
        <p14:creationId xmlns:p14="http://schemas.microsoft.com/office/powerpoint/2010/main" val="212684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17</a:t>
            </a:fld>
            <a:endParaRPr lang="nl-NL"/>
          </a:p>
        </p:txBody>
      </p:sp>
    </p:spTree>
    <p:extLst>
      <p:ext uri="{BB962C8B-B14F-4D97-AF65-F5344CB8AC3E}">
        <p14:creationId xmlns:p14="http://schemas.microsoft.com/office/powerpoint/2010/main" val="297771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18</a:t>
            </a:fld>
            <a:endParaRPr lang="nl-NL"/>
          </a:p>
        </p:txBody>
      </p:sp>
    </p:spTree>
    <p:extLst>
      <p:ext uri="{BB962C8B-B14F-4D97-AF65-F5344CB8AC3E}">
        <p14:creationId xmlns:p14="http://schemas.microsoft.com/office/powerpoint/2010/main" val="1747424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19</a:t>
            </a:fld>
            <a:endParaRPr lang="nl-NL"/>
          </a:p>
        </p:txBody>
      </p:sp>
    </p:spTree>
    <p:extLst>
      <p:ext uri="{BB962C8B-B14F-4D97-AF65-F5344CB8AC3E}">
        <p14:creationId xmlns:p14="http://schemas.microsoft.com/office/powerpoint/2010/main" val="264559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20</a:t>
            </a:fld>
            <a:endParaRPr lang="nl-NL"/>
          </a:p>
        </p:txBody>
      </p:sp>
    </p:spTree>
    <p:extLst>
      <p:ext uri="{BB962C8B-B14F-4D97-AF65-F5344CB8AC3E}">
        <p14:creationId xmlns:p14="http://schemas.microsoft.com/office/powerpoint/2010/main" val="158722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21</a:t>
            </a:fld>
            <a:endParaRPr lang="nl-NL"/>
          </a:p>
        </p:txBody>
      </p:sp>
    </p:spTree>
    <p:extLst>
      <p:ext uri="{BB962C8B-B14F-4D97-AF65-F5344CB8AC3E}">
        <p14:creationId xmlns:p14="http://schemas.microsoft.com/office/powerpoint/2010/main" val="2100903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22</a:t>
            </a:fld>
            <a:endParaRPr lang="nl-NL"/>
          </a:p>
        </p:txBody>
      </p:sp>
    </p:spTree>
    <p:extLst>
      <p:ext uri="{BB962C8B-B14F-4D97-AF65-F5344CB8AC3E}">
        <p14:creationId xmlns:p14="http://schemas.microsoft.com/office/powerpoint/2010/main" val="3959446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23</a:t>
            </a:fld>
            <a:endParaRPr lang="nl-NL"/>
          </a:p>
        </p:txBody>
      </p:sp>
    </p:spTree>
    <p:extLst>
      <p:ext uri="{BB962C8B-B14F-4D97-AF65-F5344CB8AC3E}">
        <p14:creationId xmlns:p14="http://schemas.microsoft.com/office/powerpoint/2010/main" val="248799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energie geeft in zijn of haar leven, zorgen dat je sterker bent. Meer = is sterken in je schoenen</a:t>
            </a:r>
          </a:p>
          <a:p>
            <a:pPr marL="0" indent="0">
              <a:buFont typeface="Arial" panose="020B0604020202020204" pitchFamily="34" charset="0"/>
              <a:buNone/>
            </a:pPr>
            <a:r>
              <a:rPr lang="nl-NL" dirty="0"/>
              <a:t>Fysiek / Mentaal / Sociaal </a:t>
            </a:r>
            <a:endParaRPr lang="nl-NL" sz="1200" dirty="0"/>
          </a:p>
          <a:p>
            <a:pPr marL="0" indent="0">
              <a:buFont typeface="Arial" panose="020B0604020202020204" pitchFamily="34" charset="0"/>
              <a:buNone/>
            </a:pPr>
            <a:endParaRPr lang="nl-NL" sz="1200" dirty="0"/>
          </a:p>
          <a:p>
            <a:pPr marL="0" indent="0">
              <a:buFont typeface="Arial" panose="020B0604020202020204" pitchFamily="34" charset="0"/>
              <a:buNone/>
            </a:pPr>
            <a:r>
              <a:rPr lang="nl-NL" sz="1200" dirty="0"/>
              <a:t>Draaglast is wat het je moeilijk maakt/stress geeft  </a:t>
            </a:r>
          </a:p>
          <a:p>
            <a:pPr marL="0" indent="0">
              <a:buFont typeface="Arial" panose="020B0604020202020204" pitchFamily="34" charset="0"/>
              <a:buNone/>
            </a:pPr>
            <a:r>
              <a:rPr lang="nl-NL" sz="1200" dirty="0">
                <a:sym typeface="Wingdings" panose="05000000000000000000" pitchFamily="2" charset="2"/>
              </a:rPr>
              <a:t> </a:t>
            </a:r>
            <a:r>
              <a:rPr lang="nl-NL" sz="1200" dirty="0"/>
              <a:t>vanuit werk en/of privé </a:t>
            </a:r>
          </a:p>
          <a:p>
            <a:pPr marL="0" indent="0">
              <a:buFont typeface="Arial" panose="020B0604020202020204" pitchFamily="34" charset="0"/>
              <a:buNone/>
            </a:pPr>
            <a:r>
              <a:rPr lang="nl-NL" sz="1200" dirty="0"/>
              <a:t>Veel verschillende redenen en heel persoonlijk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Verschillende knoppen waar je aan kunt draaien, heel individueel wat jouw sleutel tot vitaliteit is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r>
              <a:rPr lang="nl-NL" dirty="0">
                <a:sym typeface="Wingdings" panose="05000000000000000000" pitchFamily="2" charset="2"/>
              </a:rPr>
              <a:t> </a:t>
            </a:r>
            <a:r>
              <a:rPr lang="nl-NL" dirty="0"/>
              <a:t>Zelfkennis / zelfinzicht </a:t>
            </a:r>
            <a:r>
              <a:rPr lang="nl-NL" dirty="0">
                <a:sym typeface="Wingdings" panose="05000000000000000000" pitchFamily="2" charset="2"/>
              </a:rPr>
              <a:t> herkennen bij jezelf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‘stapeleffect’ aan beide kanten</a:t>
            </a:r>
          </a:p>
          <a:p>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2</a:t>
            </a:fld>
            <a:endParaRPr lang="nl-NL"/>
          </a:p>
        </p:txBody>
      </p:sp>
    </p:spTree>
    <p:extLst>
      <p:ext uri="{BB962C8B-B14F-4D97-AF65-F5344CB8AC3E}">
        <p14:creationId xmlns:p14="http://schemas.microsoft.com/office/powerpoint/2010/main" val="137618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10</a:t>
            </a:fld>
            <a:endParaRPr lang="nl-NL"/>
          </a:p>
        </p:txBody>
      </p:sp>
    </p:spTree>
    <p:extLst>
      <p:ext uri="{BB962C8B-B14F-4D97-AF65-F5344CB8AC3E}">
        <p14:creationId xmlns:p14="http://schemas.microsoft.com/office/powerpoint/2010/main" val="391563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11</a:t>
            </a:fld>
            <a:endParaRPr lang="nl-NL"/>
          </a:p>
        </p:txBody>
      </p:sp>
    </p:spTree>
    <p:extLst>
      <p:ext uri="{BB962C8B-B14F-4D97-AF65-F5344CB8AC3E}">
        <p14:creationId xmlns:p14="http://schemas.microsoft.com/office/powerpoint/2010/main" val="251205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12</a:t>
            </a:fld>
            <a:endParaRPr lang="nl-NL"/>
          </a:p>
        </p:txBody>
      </p:sp>
    </p:spTree>
    <p:extLst>
      <p:ext uri="{BB962C8B-B14F-4D97-AF65-F5344CB8AC3E}">
        <p14:creationId xmlns:p14="http://schemas.microsoft.com/office/powerpoint/2010/main" val="316659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13</a:t>
            </a:fld>
            <a:endParaRPr lang="nl-NL"/>
          </a:p>
        </p:txBody>
      </p:sp>
    </p:spTree>
    <p:extLst>
      <p:ext uri="{BB962C8B-B14F-4D97-AF65-F5344CB8AC3E}">
        <p14:creationId xmlns:p14="http://schemas.microsoft.com/office/powerpoint/2010/main" val="3358907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14</a:t>
            </a:fld>
            <a:endParaRPr lang="nl-NL"/>
          </a:p>
        </p:txBody>
      </p:sp>
    </p:spTree>
    <p:extLst>
      <p:ext uri="{BB962C8B-B14F-4D97-AF65-F5344CB8AC3E}">
        <p14:creationId xmlns:p14="http://schemas.microsoft.com/office/powerpoint/2010/main" val="158966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15</a:t>
            </a:fld>
            <a:endParaRPr lang="nl-NL"/>
          </a:p>
        </p:txBody>
      </p:sp>
    </p:spTree>
    <p:extLst>
      <p:ext uri="{BB962C8B-B14F-4D97-AF65-F5344CB8AC3E}">
        <p14:creationId xmlns:p14="http://schemas.microsoft.com/office/powerpoint/2010/main" val="298647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6BB98706-BCB7-48D1-AA1F-251841261181}" type="slidenum">
              <a:rPr lang="nl-NL" smtClean="0"/>
              <a:t>16</a:t>
            </a:fld>
            <a:endParaRPr lang="nl-NL"/>
          </a:p>
        </p:txBody>
      </p:sp>
    </p:spTree>
    <p:extLst>
      <p:ext uri="{BB962C8B-B14F-4D97-AF65-F5344CB8AC3E}">
        <p14:creationId xmlns:p14="http://schemas.microsoft.com/office/powerpoint/2010/main" val="2817071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71002E0-1234-1CFA-955E-EA1FD0361556}"/>
              </a:ext>
            </a:extLst>
          </p:cNvPr>
          <p:cNvSpPr>
            <a:spLocks noGrp="1"/>
          </p:cNvSpPr>
          <p:nvPr>
            <p:ph type="dt" sz="half" idx="10"/>
          </p:nvPr>
        </p:nvSpPr>
        <p:spPr/>
        <p:txBody>
          <a:bodyPr/>
          <a:lstStyle/>
          <a:p>
            <a:fld id="{EAF12FE1-7729-44DC-94E8-496B2F55026D}" type="datetimeFigureOut">
              <a:rPr lang="nl-NL" smtClean="0"/>
              <a:t>6-3-2023</a:t>
            </a:fld>
            <a:endParaRPr lang="nl-NL"/>
          </a:p>
        </p:txBody>
      </p:sp>
      <p:sp>
        <p:nvSpPr>
          <p:cNvPr id="3" name="Tijdelijke aanduiding voor voettekst 2">
            <a:extLst>
              <a:ext uri="{FF2B5EF4-FFF2-40B4-BE49-F238E27FC236}">
                <a16:creationId xmlns:a16="http://schemas.microsoft.com/office/drawing/2014/main" id="{95317635-CC97-6B1B-9359-5DB5324809C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4FC884C-FDD6-4056-8A47-D269E18834A7}"/>
              </a:ext>
            </a:extLst>
          </p:cNvPr>
          <p:cNvSpPr>
            <a:spLocks noGrp="1"/>
          </p:cNvSpPr>
          <p:nvPr>
            <p:ph type="sldNum" sz="quarter" idx="12"/>
          </p:nvPr>
        </p:nvSpPr>
        <p:spPr/>
        <p:txBody>
          <a:bodyPr/>
          <a:lstStyle/>
          <a:p>
            <a:fld id="{93D73BBE-7D50-4707-8ED5-75E8075624C5}" type="slidenum">
              <a:rPr lang="nl-NL" smtClean="0"/>
              <a:t>‹nr.›</a:t>
            </a:fld>
            <a:endParaRPr lang="nl-NL"/>
          </a:p>
        </p:txBody>
      </p:sp>
    </p:spTree>
    <p:extLst>
      <p:ext uri="{BB962C8B-B14F-4D97-AF65-F5344CB8AC3E}">
        <p14:creationId xmlns:p14="http://schemas.microsoft.com/office/powerpoint/2010/main" val="230759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7157D90-16A5-4175-9135-B814FE5235E1}"/>
              </a:ext>
            </a:extLst>
          </p:cNvPr>
          <p:cNvSpPr/>
          <p:nvPr/>
        </p:nvSpPr>
        <p:spPr>
          <a:xfrm>
            <a:off x="1" y="1690218"/>
            <a:ext cx="12192000" cy="1323439"/>
          </a:xfrm>
          <a:prstGeom prst="rect">
            <a:avLst/>
          </a:prstGeom>
        </p:spPr>
        <p:txBody>
          <a:bodyPr wrap="square">
            <a:spAutoFit/>
          </a:bodyPr>
          <a:lstStyle/>
          <a:p>
            <a:pPr algn="ctr"/>
            <a:r>
              <a:rPr lang="nl-NL" sz="4000" dirty="0">
                <a:solidFill>
                  <a:schemeClr val="accent2"/>
                </a:solidFill>
              </a:rPr>
              <a:t>Studiedag Vitaliteit</a:t>
            </a:r>
          </a:p>
          <a:p>
            <a:pPr algn="ctr"/>
            <a:endParaRPr lang="nl-NL" sz="4000" dirty="0">
              <a:solidFill>
                <a:schemeClr val="accent2"/>
              </a:solidFill>
            </a:endParaRPr>
          </a:p>
        </p:txBody>
      </p:sp>
      <p:sp>
        <p:nvSpPr>
          <p:cNvPr id="9" name="Tekstvak 8">
            <a:extLst>
              <a:ext uri="{FF2B5EF4-FFF2-40B4-BE49-F238E27FC236}">
                <a16:creationId xmlns:a16="http://schemas.microsoft.com/office/drawing/2014/main" id="{1FD2ED88-5077-484C-BFA2-7CBCCBD2015F}"/>
              </a:ext>
            </a:extLst>
          </p:cNvPr>
          <p:cNvSpPr txBox="1"/>
          <p:nvPr/>
        </p:nvSpPr>
        <p:spPr>
          <a:xfrm>
            <a:off x="4754561" y="2421692"/>
            <a:ext cx="3038011" cy="769441"/>
          </a:xfrm>
          <a:prstGeom prst="rect">
            <a:avLst/>
          </a:prstGeom>
          <a:noFill/>
        </p:spPr>
        <p:txBody>
          <a:bodyPr wrap="none" rtlCol="0">
            <a:spAutoFit/>
          </a:bodyPr>
          <a:lstStyle/>
          <a:p>
            <a:r>
              <a:rPr lang="nl-NL" sz="2400" b="1" dirty="0">
                <a:solidFill>
                  <a:srgbClr val="FFC000"/>
                </a:solidFill>
              </a:rPr>
              <a:t>Leren door te delen</a:t>
            </a:r>
          </a:p>
          <a:p>
            <a:pPr algn="ctr"/>
            <a:r>
              <a:rPr lang="nl-NL" sz="2000" b="1" dirty="0"/>
              <a:t>16 februari 2023</a:t>
            </a:r>
          </a:p>
        </p:txBody>
      </p:sp>
      <p:pic>
        <p:nvPicPr>
          <p:cNvPr id="10" name="Afbeelding 9">
            <a:extLst>
              <a:ext uri="{FF2B5EF4-FFF2-40B4-BE49-F238E27FC236}">
                <a16:creationId xmlns:a16="http://schemas.microsoft.com/office/drawing/2014/main" id="{08423B3E-67D0-4628-ADE7-1631D56C9056}"/>
              </a:ext>
            </a:extLst>
          </p:cNvPr>
          <p:cNvPicPr>
            <a:picLocks noChangeAspect="1"/>
          </p:cNvPicPr>
          <p:nvPr/>
        </p:nvPicPr>
        <p:blipFill>
          <a:blip r:embed="rId3"/>
          <a:stretch>
            <a:fillRect/>
          </a:stretch>
        </p:blipFill>
        <p:spPr>
          <a:xfrm>
            <a:off x="3057432" y="3567603"/>
            <a:ext cx="6077135" cy="2754348"/>
          </a:xfrm>
          <a:prstGeom prst="rect">
            <a:avLst/>
          </a:prstGeom>
        </p:spPr>
      </p:pic>
    </p:spTree>
    <p:extLst>
      <p:ext uri="{BB962C8B-B14F-4D97-AF65-F5344CB8AC3E}">
        <p14:creationId xmlns:p14="http://schemas.microsoft.com/office/powerpoint/2010/main" val="47815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830997"/>
          </a:xfrm>
          <a:prstGeom prst="rect">
            <a:avLst/>
          </a:prstGeom>
        </p:spPr>
        <p:txBody>
          <a:bodyPr wrap="square">
            <a:spAutoFit/>
          </a:bodyPr>
          <a:lstStyle/>
          <a:p>
            <a:pPr algn="ctr"/>
            <a:r>
              <a:rPr lang="nl-NL" sz="4800" dirty="0">
                <a:solidFill>
                  <a:srgbClr val="FF9900"/>
                </a:solidFill>
              </a:rPr>
              <a:t>Slaapstoornissen</a:t>
            </a:r>
          </a:p>
        </p:txBody>
      </p:sp>
      <p:sp>
        <p:nvSpPr>
          <p:cNvPr id="2" name="Tekstvak 1">
            <a:extLst>
              <a:ext uri="{FF2B5EF4-FFF2-40B4-BE49-F238E27FC236}">
                <a16:creationId xmlns:a16="http://schemas.microsoft.com/office/drawing/2014/main" id="{547EE2A3-EF8C-0CA0-6064-1FD7F444E5A0}"/>
              </a:ext>
            </a:extLst>
          </p:cNvPr>
          <p:cNvSpPr txBox="1"/>
          <p:nvPr/>
        </p:nvSpPr>
        <p:spPr>
          <a:xfrm>
            <a:off x="648911" y="1898634"/>
            <a:ext cx="9822730" cy="4585871"/>
          </a:xfrm>
          <a:prstGeom prst="rect">
            <a:avLst/>
          </a:prstGeom>
          <a:noFill/>
        </p:spPr>
        <p:txBody>
          <a:bodyPr wrap="square" rtlCol="0">
            <a:spAutoFit/>
          </a:bodyPr>
          <a:lstStyle/>
          <a:p>
            <a:pPr marL="571500" indent="-571500">
              <a:buFont typeface="Wingdings" panose="05000000000000000000" pitchFamily="2" charset="2"/>
              <a:buChar char="Ø"/>
            </a:pPr>
            <a:r>
              <a:rPr lang="nl-NL" sz="3200" dirty="0" err="1">
                <a:solidFill>
                  <a:schemeClr val="bg1">
                    <a:lumMod val="50000"/>
                  </a:schemeClr>
                </a:solidFill>
              </a:rPr>
              <a:t>Insomniestoornis</a:t>
            </a:r>
            <a:endParaRPr lang="nl-NL" sz="3200" dirty="0">
              <a:solidFill>
                <a:schemeClr val="bg1">
                  <a:lumMod val="50000"/>
                </a:schemeClr>
              </a:solidFill>
            </a:endParaRPr>
          </a:p>
          <a:p>
            <a:pPr marL="571500" indent="-571500">
              <a:buFont typeface="Wingdings" panose="05000000000000000000" pitchFamily="2" charset="2"/>
              <a:buChar char="Ø"/>
            </a:pPr>
            <a:r>
              <a:rPr lang="nl-NL" sz="3200" dirty="0">
                <a:solidFill>
                  <a:schemeClr val="bg1">
                    <a:lumMod val="50000"/>
                  </a:schemeClr>
                </a:solidFill>
              </a:rPr>
              <a:t>Slaapapneu</a:t>
            </a:r>
          </a:p>
          <a:p>
            <a:pPr marL="571500" indent="-571500">
              <a:buFont typeface="Wingdings" panose="05000000000000000000" pitchFamily="2" charset="2"/>
              <a:buChar char="Ø"/>
            </a:pPr>
            <a:r>
              <a:rPr lang="nl-NL" sz="3200" dirty="0" err="1">
                <a:solidFill>
                  <a:schemeClr val="bg1">
                    <a:lumMod val="50000"/>
                  </a:schemeClr>
                </a:solidFill>
              </a:rPr>
              <a:t>Parasomnie</a:t>
            </a:r>
            <a:r>
              <a:rPr lang="nl-NL" sz="3200" dirty="0">
                <a:solidFill>
                  <a:schemeClr val="bg1">
                    <a:lumMod val="50000"/>
                  </a:schemeClr>
                </a:solidFill>
              </a:rPr>
              <a:t> (Bijv. Slaapwandelen)</a:t>
            </a:r>
          </a:p>
          <a:p>
            <a:pPr marL="571500" indent="-571500">
              <a:buFont typeface="Wingdings" panose="05000000000000000000" pitchFamily="2" charset="2"/>
              <a:buChar char="Ø"/>
            </a:pPr>
            <a:r>
              <a:rPr lang="nl-NL" sz="3200" dirty="0">
                <a:solidFill>
                  <a:schemeClr val="bg1">
                    <a:lumMod val="50000"/>
                  </a:schemeClr>
                </a:solidFill>
              </a:rPr>
              <a:t>Nachtmerriestoornis</a:t>
            </a:r>
          </a:p>
          <a:p>
            <a:pPr marL="571500" indent="-571500">
              <a:buFont typeface="Wingdings" panose="05000000000000000000" pitchFamily="2" charset="2"/>
              <a:buChar char="Ø"/>
            </a:pPr>
            <a:r>
              <a:rPr lang="nl-NL" sz="3200" dirty="0" err="1"/>
              <a:t>Circadiane</a:t>
            </a:r>
            <a:r>
              <a:rPr lang="nl-NL" sz="3200" dirty="0"/>
              <a:t> ritme slaap/waak stoornis (</a:t>
            </a:r>
            <a:r>
              <a:rPr lang="nl-NL" sz="3200" dirty="0" err="1"/>
              <a:t>mn</a:t>
            </a:r>
            <a:r>
              <a:rPr lang="nl-NL" sz="3200" dirty="0"/>
              <a:t> de late komt vaak voor bij jongeren)</a:t>
            </a:r>
          </a:p>
          <a:p>
            <a:pPr marL="571500" indent="-571500">
              <a:buFont typeface="Wingdings" panose="05000000000000000000" pitchFamily="2" charset="2"/>
              <a:buChar char="Ø"/>
            </a:pPr>
            <a:r>
              <a:rPr lang="nl-NL" sz="3200" dirty="0" err="1">
                <a:solidFill>
                  <a:schemeClr val="bg1">
                    <a:lumMod val="50000"/>
                  </a:schemeClr>
                </a:solidFill>
              </a:rPr>
              <a:t>Hypersomnie</a:t>
            </a:r>
            <a:endParaRPr lang="nl-NL" sz="3200" dirty="0">
              <a:solidFill>
                <a:schemeClr val="bg1">
                  <a:lumMod val="50000"/>
                </a:schemeClr>
              </a:solidFill>
            </a:endParaRPr>
          </a:p>
          <a:p>
            <a:pPr marL="571500" indent="-571500">
              <a:buFont typeface="Wingdings" panose="05000000000000000000" pitchFamily="2" charset="2"/>
              <a:buChar char="Ø"/>
            </a:pPr>
            <a:r>
              <a:rPr lang="nl-NL" sz="3200" dirty="0">
                <a:solidFill>
                  <a:schemeClr val="bg1">
                    <a:lumMod val="50000"/>
                  </a:schemeClr>
                </a:solidFill>
              </a:rPr>
              <a:t>Restless </a:t>
            </a:r>
            <a:r>
              <a:rPr lang="nl-NL" sz="3200" dirty="0" err="1">
                <a:solidFill>
                  <a:schemeClr val="bg1">
                    <a:lumMod val="50000"/>
                  </a:schemeClr>
                </a:solidFill>
              </a:rPr>
              <a:t>legss</a:t>
            </a:r>
            <a:r>
              <a:rPr lang="nl-NL" sz="3200" dirty="0">
                <a:solidFill>
                  <a:schemeClr val="bg1">
                    <a:lumMod val="50000"/>
                  </a:schemeClr>
                </a:solidFill>
              </a:rPr>
              <a:t> syndroom</a:t>
            </a:r>
          </a:p>
          <a:p>
            <a:pPr marL="571500" indent="-571500">
              <a:buFont typeface="Wingdings" panose="05000000000000000000" pitchFamily="2" charset="2"/>
              <a:buChar char="Ø"/>
            </a:pPr>
            <a:endParaRPr lang="nl-NL" sz="3600" dirty="0"/>
          </a:p>
        </p:txBody>
      </p:sp>
    </p:spTree>
    <p:extLst>
      <p:ext uri="{BB962C8B-B14F-4D97-AF65-F5344CB8AC3E}">
        <p14:creationId xmlns:p14="http://schemas.microsoft.com/office/powerpoint/2010/main" val="280689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830997"/>
          </a:xfrm>
          <a:prstGeom prst="rect">
            <a:avLst/>
          </a:prstGeom>
        </p:spPr>
        <p:txBody>
          <a:bodyPr wrap="square">
            <a:spAutoFit/>
          </a:bodyPr>
          <a:lstStyle/>
          <a:p>
            <a:pPr algn="ctr"/>
            <a:r>
              <a:rPr lang="nl-NL" sz="4800" dirty="0">
                <a:solidFill>
                  <a:srgbClr val="FF9900"/>
                </a:solidFill>
              </a:rPr>
              <a:t>Problemen bij onvoldoende slaap</a:t>
            </a:r>
          </a:p>
        </p:txBody>
      </p:sp>
      <p:sp>
        <p:nvSpPr>
          <p:cNvPr id="2" name="Tekstvak 1">
            <a:extLst>
              <a:ext uri="{FF2B5EF4-FFF2-40B4-BE49-F238E27FC236}">
                <a16:creationId xmlns:a16="http://schemas.microsoft.com/office/drawing/2014/main" id="{547EE2A3-EF8C-0CA0-6064-1FD7F444E5A0}"/>
              </a:ext>
            </a:extLst>
          </p:cNvPr>
          <p:cNvSpPr txBox="1"/>
          <p:nvPr/>
        </p:nvSpPr>
        <p:spPr>
          <a:xfrm>
            <a:off x="461913" y="1997839"/>
            <a:ext cx="9756743" cy="2862322"/>
          </a:xfrm>
          <a:prstGeom prst="rect">
            <a:avLst/>
          </a:prstGeom>
          <a:noFill/>
        </p:spPr>
        <p:txBody>
          <a:bodyPr wrap="square" rtlCol="0">
            <a:spAutoFit/>
          </a:bodyPr>
          <a:lstStyle/>
          <a:p>
            <a:pPr marL="571500" indent="-571500">
              <a:buFont typeface="Wingdings" panose="05000000000000000000" pitchFamily="2" charset="2"/>
              <a:buChar char="Ø"/>
            </a:pPr>
            <a:r>
              <a:rPr lang="nl-NL" sz="3600" dirty="0"/>
              <a:t>Geen energie</a:t>
            </a:r>
          </a:p>
          <a:p>
            <a:pPr marL="571500" indent="-571500">
              <a:buFont typeface="Wingdings" panose="05000000000000000000" pitchFamily="2" charset="2"/>
              <a:buChar char="Ø"/>
            </a:pPr>
            <a:r>
              <a:rPr lang="nl-NL" sz="3600" dirty="0"/>
              <a:t>Vermindering reactievermogen</a:t>
            </a:r>
          </a:p>
          <a:p>
            <a:pPr marL="571500" indent="-571500">
              <a:buFont typeface="Wingdings" panose="05000000000000000000" pitchFamily="2" charset="2"/>
              <a:buChar char="Ø"/>
            </a:pPr>
            <a:r>
              <a:rPr lang="nl-NL" sz="3600" dirty="0"/>
              <a:t>Vermindering leervermogen</a:t>
            </a:r>
          </a:p>
          <a:p>
            <a:pPr marL="571500" indent="-571500">
              <a:buFont typeface="Wingdings" panose="05000000000000000000" pitchFamily="2" charset="2"/>
              <a:buChar char="Ø"/>
            </a:pPr>
            <a:r>
              <a:rPr lang="nl-NL" sz="3600" dirty="0"/>
              <a:t>Bevorderen overgewicht</a:t>
            </a:r>
          </a:p>
          <a:p>
            <a:pPr marL="571500" indent="-571500">
              <a:buFont typeface="Wingdings" panose="05000000000000000000" pitchFamily="2" charset="2"/>
              <a:buChar char="Ø"/>
            </a:pPr>
            <a:r>
              <a:rPr lang="nl-NL" sz="3600" dirty="0"/>
              <a:t>Depressie</a:t>
            </a:r>
          </a:p>
        </p:txBody>
      </p:sp>
    </p:spTree>
    <p:extLst>
      <p:ext uri="{BB962C8B-B14F-4D97-AF65-F5344CB8AC3E}">
        <p14:creationId xmlns:p14="http://schemas.microsoft.com/office/powerpoint/2010/main" val="178202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623527" y="687747"/>
            <a:ext cx="7268545" cy="1077218"/>
          </a:xfrm>
          <a:prstGeom prst="rect">
            <a:avLst/>
          </a:prstGeom>
        </p:spPr>
        <p:txBody>
          <a:bodyPr wrap="square">
            <a:spAutoFit/>
          </a:bodyPr>
          <a:lstStyle/>
          <a:p>
            <a:pPr algn="ctr"/>
            <a:r>
              <a:rPr lang="nl-NL" sz="3200" dirty="0">
                <a:solidFill>
                  <a:srgbClr val="FF9900"/>
                </a:solidFill>
              </a:rPr>
              <a:t>Opdracht: Wat kunnen we doen om onze slaap te verbeteren</a:t>
            </a:r>
          </a:p>
        </p:txBody>
      </p:sp>
      <p:sp>
        <p:nvSpPr>
          <p:cNvPr id="3" name="Tekstvak 2">
            <a:extLst>
              <a:ext uri="{FF2B5EF4-FFF2-40B4-BE49-F238E27FC236}">
                <a16:creationId xmlns:a16="http://schemas.microsoft.com/office/drawing/2014/main" id="{CE31B6E0-479C-5991-DCD8-E5C310BF3FB4}"/>
              </a:ext>
            </a:extLst>
          </p:cNvPr>
          <p:cNvSpPr txBox="1"/>
          <p:nvPr/>
        </p:nvSpPr>
        <p:spPr>
          <a:xfrm>
            <a:off x="1716833" y="2901820"/>
            <a:ext cx="8248262" cy="3046988"/>
          </a:xfrm>
          <a:prstGeom prst="rect">
            <a:avLst/>
          </a:prstGeom>
          <a:noFill/>
        </p:spPr>
        <p:txBody>
          <a:bodyPr wrap="square" rtlCol="0">
            <a:spAutoFit/>
          </a:bodyPr>
          <a:lstStyle/>
          <a:p>
            <a:pPr algn="ctr"/>
            <a:r>
              <a:rPr lang="nl-NL" sz="3200" dirty="0">
                <a:solidFill>
                  <a:srgbClr val="FF9900"/>
                </a:solidFill>
              </a:rPr>
              <a:t>Opdracht: Wat kunnen we als school/opleiding doen om het leren van de student te bevorderen.</a:t>
            </a:r>
          </a:p>
          <a:p>
            <a:pPr algn="ctr"/>
            <a:r>
              <a:rPr lang="nl-NL" sz="3200" dirty="0">
                <a:solidFill>
                  <a:srgbClr val="FF9900"/>
                </a:solidFill>
              </a:rPr>
              <a:t>(Uitgaande van het circadiaans ritme en het belang van de slaap om goed te kunnen leren.)  </a:t>
            </a:r>
          </a:p>
        </p:txBody>
      </p:sp>
    </p:spTree>
    <p:extLst>
      <p:ext uri="{BB962C8B-B14F-4D97-AF65-F5344CB8AC3E}">
        <p14:creationId xmlns:p14="http://schemas.microsoft.com/office/powerpoint/2010/main" val="175819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461913" y="687747"/>
            <a:ext cx="9747316" cy="1446550"/>
          </a:xfrm>
          <a:prstGeom prst="rect">
            <a:avLst/>
          </a:prstGeom>
        </p:spPr>
        <p:txBody>
          <a:bodyPr wrap="square">
            <a:spAutoFit/>
          </a:bodyPr>
          <a:lstStyle/>
          <a:p>
            <a:pPr algn="ctr"/>
            <a:r>
              <a:rPr lang="nl-NL" sz="4400" dirty="0">
                <a:solidFill>
                  <a:srgbClr val="FF9900"/>
                </a:solidFill>
              </a:rPr>
              <a:t>Opdracht: Wat kunnen we doen om de slaap te verbeteren</a:t>
            </a:r>
          </a:p>
        </p:txBody>
      </p:sp>
      <p:sp>
        <p:nvSpPr>
          <p:cNvPr id="2" name="Tekstvak 1">
            <a:extLst>
              <a:ext uri="{FF2B5EF4-FFF2-40B4-BE49-F238E27FC236}">
                <a16:creationId xmlns:a16="http://schemas.microsoft.com/office/drawing/2014/main" id="{547EE2A3-EF8C-0CA0-6064-1FD7F444E5A0}"/>
              </a:ext>
            </a:extLst>
          </p:cNvPr>
          <p:cNvSpPr txBox="1"/>
          <p:nvPr/>
        </p:nvSpPr>
        <p:spPr>
          <a:xfrm>
            <a:off x="461913" y="2620651"/>
            <a:ext cx="9747316" cy="2862322"/>
          </a:xfrm>
          <a:prstGeom prst="rect">
            <a:avLst/>
          </a:prstGeom>
          <a:noFill/>
        </p:spPr>
        <p:txBody>
          <a:bodyPr wrap="square" rtlCol="0">
            <a:spAutoFit/>
          </a:bodyPr>
          <a:lstStyle/>
          <a:p>
            <a:pPr marL="571500" indent="-571500">
              <a:buFont typeface="Wingdings" panose="05000000000000000000" pitchFamily="2" charset="2"/>
              <a:buChar char="Ø"/>
            </a:pPr>
            <a:r>
              <a:rPr lang="nl-NL" sz="3600" dirty="0"/>
              <a:t>Slaapkamer</a:t>
            </a:r>
          </a:p>
          <a:p>
            <a:pPr marL="571500" indent="-571500">
              <a:buFont typeface="Wingdings" panose="05000000000000000000" pitchFamily="2" charset="2"/>
              <a:buChar char="Ø"/>
            </a:pPr>
            <a:r>
              <a:rPr lang="nl-NL" sz="3600" dirty="0"/>
              <a:t>Ritme en Regelmaat</a:t>
            </a:r>
          </a:p>
          <a:p>
            <a:pPr marL="571500" indent="-571500">
              <a:buFont typeface="Wingdings" panose="05000000000000000000" pitchFamily="2" charset="2"/>
              <a:buChar char="Ø"/>
            </a:pPr>
            <a:r>
              <a:rPr lang="nl-NL" sz="3600" dirty="0"/>
              <a:t>Voor het slapengaan routine</a:t>
            </a:r>
          </a:p>
          <a:p>
            <a:pPr marL="571500" indent="-571500">
              <a:buFont typeface="Wingdings" panose="05000000000000000000" pitchFamily="2" charset="2"/>
              <a:buChar char="Ø"/>
            </a:pPr>
            <a:r>
              <a:rPr lang="nl-NL" sz="3600" dirty="0"/>
              <a:t>Gewoonten tijdens de dag. </a:t>
            </a:r>
          </a:p>
          <a:p>
            <a:pPr marL="571500" indent="-571500">
              <a:buFont typeface="Wingdings" panose="05000000000000000000" pitchFamily="2" charset="2"/>
              <a:buChar char="Ø"/>
            </a:pPr>
            <a:endParaRPr lang="nl-NL" sz="3600" dirty="0"/>
          </a:p>
        </p:txBody>
      </p:sp>
    </p:spTree>
    <p:extLst>
      <p:ext uri="{BB962C8B-B14F-4D97-AF65-F5344CB8AC3E}">
        <p14:creationId xmlns:p14="http://schemas.microsoft.com/office/powerpoint/2010/main" val="739580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830997"/>
          </a:xfrm>
          <a:prstGeom prst="rect">
            <a:avLst/>
          </a:prstGeom>
        </p:spPr>
        <p:txBody>
          <a:bodyPr wrap="square">
            <a:spAutoFit/>
          </a:bodyPr>
          <a:lstStyle/>
          <a:p>
            <a:pPr algn="ctr"/>
            <a:r>
              <a:rPr lang="nl-NL" sz="4800" dirty="0">
                <a:solidFill>
                  <a:srgbClr val="FF9900"/>
                </a:solidFill>
              </a:rPr>
              <a:t>Slaapverwekkende slaapkamer</a:t>
            </a:r>
          </a:p>
        </p:txBody>
      </p:sp>
      <p:sp>
        <p:nvSpPr>
          <p:cNvPr id="2" name="Tekstvak 1">
            <a:extLst>
              <a:ext uri="{FF2B5EF4-FFF2-40B4-BE49-F238E27FC236}">
                <a16:creationId xmlns:a16="http://schemas.microsoft.com/office/drawing/2014/main" id="{547EE2A3-EF8C-0CA0-6064-1FD7F444E5A0}"/>
              </a:ext>
            </a:extLst>
          </p:cNvPr>
          <p:cNvSpPr txBox="1"/>
          <p:nvPr/>
        </p:nvSpPr>
        <p:spPr>
          <a:xfrm>
            <a:off x="490194" y="1894787"/>
            <a:ext cx="9747315" cy="3970318"/>
          </a:xfrm>
          <a:prstGeom prst="rect">
            <a:avLst/>
          </a:prstGeom>
          <a:noFill/>
        </p:spPr>
        <p:txBody>
          <a:bodyPr wrap="square" rtlCol="0">
            <a:spAutoFit/>
          </a:bodyPr>
          <a:lstStyle/>
          <a:p>
            <a:pPr marL="571500" indent="-571500">
              <a:buFont typeface="Wingdings" panose="05000000000000000000" pitchFamily="2" charset="2"/>
              <a:buChar char="Ø"/>
            </a:pPr>
            <a:r>
              <a:rPr lang="nl-NL" sz="3600" dirty="0"/>
              <a:t>Goed kussens en matras</a:t>
            </a:r>
          </a:p>
          <a:p>
            <a:pPr marL="571500" indent="-571500">
              <a:buFont typeface="Wingdings" panose="05000000000000000000" pitchFamily="2" charset="2"/>
              <a:buChar char="Ø"/>
            </a:pPr>
            <a:r>
              <a:rPr lang="nl-NL" sz="3600" dirty="0"/>
              <a:t>Vermijd lichthinder</a:t>
            </a:r>
          </a:p>
          <a:p>
            <a:pPr marL="571500" indent="-571500">
              <a:buFont typeface="Wingdings" panose="05000000000000000000" pitchFamily="2" charset="2"/>
              <a:buChar char="Ø"/>
            </a:pPr>
            <a:r>
              <a:rPr lang="nl-NL" sz="3600" dirty="0"/>
              <a:t>Rust en Stilte</a:t>
            </a:r>
          </a:p>
          <a:p>
            <a:pPr marL="571500" indent="-571500">
              <a:buFont typeface="Wingdings" panose="05000000000000000000" pitchFamily="2" charset="2"/>
              <a:buChar char="Ø"/>
            </a:pPr>
            <a:r>
              <a:rPr lang="nl-NL" sz="3600" dirty="0"/>
              <a:t>Temperatuur tussen 16 en 18 graden</a:t>
            </a:r>
          </a:p>
          <a:p>
            <a:pPr marL="571500" indent="-571500">
              <a:buFont typeface="Wingdings" panose="05000000000000000000" pitchFamily="2" charset="2"/>
              <a:buChar char="Ø"/>
            </a:pPr>
            <a:r>
              <a:rPr lang="nl-NL" sz="3600" dirty="0"/>
              <a:t>Schone opgeruimde slaapkamer</a:t>
            </a:r>
          </a:p>
          <a:p>
            <a:pPr marL="571500" indent="-571500">
              <a:buFont typeface="Wingdings" panose="05000000000000000000" pitchFamily="2" charset="2"/>
              <a:buChar char="Ø"/>
            </a:pPr>
            <a:endParaRPr lang="nl-NL" sz="3600" dirty="0"/>
          </a:p>
          <a:p>
            <a:pPr marL="571500" indent="-571500">
              <a:buFont typeface="Wingdings" panose="05000000000000000000" pitchFamily="2" charset="2"/>
              <a:buChar char="Ø"/>
            </a:pPr>
            <a:endParaRPr lang="nl-NL" sz="3600" dirty="0"/>
          </a:p>
        </p:txBody>
      </p:sp>
    </p:spTree>
    <p:extLst>
      <p:ext uri="{BB962C8B-B14F-4D97-AF65-F5344CB8AC3E}">
        <p14:creationId xmlns:p14="http://schemas.microsoft.com/office/powerpoint/2010/main" val="203388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830997"/>
          </a:xfrm>
          <a:prstGeom prst="rect">
            <a:avLst/>
          </a:prstGeom>
        </p:spPr>
        <p:txBody>
          <a:bodyPr wrap="square">
            <a:spAutoFit/>
          </a:bodyPr>
          <a:lstStyle/>
          <a:p>
            <a:pPr algn="ctr"/>
            <a:r>
              <a:rPr lang="nl-NL" sz="4800" dirty="0">
                <a:solidFill>
                  <a:srgbClr val="FF9900"/>
                </a:solidFill>
              </a:rPr>
              <a:t>Ritme en regelmaat</a:t>
            </a:r>
          </a:p>
        </p:txBody>
      </p:sp>
      <p:sp>
        <p:nvSpPr>
          <p:cNvPr id="2" name="Tekstvak 1">
            <a:extLst>
              <a:ext uri="{FF2B5EF4-FFF2-40B4-BE49-F238E27FC236}">
                <a16:creationId xmlns:a16="http://schemas.microsoft.com/office/drawing/2014/main" id="{547EE2A3-EF8C-0CA0-6064-1FD7F444E5A0}"/>
              </a:ext>
            </a:extLst>
          </p:cNvPr>
          <p:cNvSpPr txBox="1"/>
          <p:nvPr/>
        </p:nvSpPr>
        <p:spPr>
          <a:xfrm>
            <a:off x="692967" y="2271860"/>
            <a:ext cx="9568206" cy="2862322"/>
          </a:xfrm>
          <a:prstGeom prst="rect">
            <a:avLst/>
          </a:prstGeom>
          <a:noFill/>
        </p:spPr>
        <p:txBody>
          <a:bodyPr wrap="square" rtlCol="0">
            <a:spAutoFit/>
          </a:bodyPr>
          <a:lstStyle/>
          <a:p>
            <a:pPr marL="571500" indent="-571500">
              <a:buFont typeface="Wingdings" panose="05000000000000000000" pitchFamily="2" charset="2"/>
              <a:buChar char="Ø"/>
            </a:pPr>
            <a:r>
              <a:rPr lang="nl-NL" sz="3600" dirty="0"/>
              <a:t>Sta op dezelfde tijd op (ook in weekend)</a:t>
            </a:r>
          </a:p>
          <a:p>
            <a:pPr marL="571500" indent="-571500">
              <a:buFont typeface="Wingdings" panose="05000000000000000000" pitchFamily="2" charset="2"/>
              <a:buChar char="Ø"/>
            </a:pPr>
            <a:r>
              <a:rPr lang="nl-NL" sz="3600" dirty="0"/>
              <a:t>Ga op vaste tijd naar bed</a:t>
            </a:r>
          </a:p>
          <a:p>
            <a:pPr marL="571500" indent="-571500">
              <a:buFont typeface="Wingdings" panose="05000000000000000000" pitchFamily="2" charset="2"/>
              <a:buChar char="Ø"/>
            </a:pPr>
            <a:r>
              <a:rPr lang="nl-NL" sz="3600" dirty="0"/>
              <a:t>Ga bewust om met dutjes (alleen powernap 20 min en vroeg in de middag)</a:t>
            </a:r>
          </a:p>
          <a:p>
            <a:pPr marL="571500" indent="-571500">
              <a:buFont typeface="Wingdings" panose="05000000000000000000" pitchFamily="2" charset="2"/>
              <a:buChar char="Ø"/>
            </a:pPr>
            <a:endParaRPr lang="nl-NL" sz="3600" dirty="0"/>
          </a:p>
        </p:txBody>
      </p:sp>
    </p:spTree>
    <p:extLst>
      <p:ext uri="{BB962C8B-B14F-4D97-AF65-F5344CB8AC3E}">
        <p14:creationId xmlns:p14="http://schemas.microsoft.com/office/powerpoint/2010/main" val="2593063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830997"/>
          </a:xfrm>
          <a:prstGeom prst="rect">
            <a:avLst/>
          </a:prstGeom>
        </p:spPr>
        <p:txBody>
          <a:bodyPr wrap="square">
            <a:spAutoFit/>
          </a:bodyPr>
          <a:lstStyle/>
          <a:p>
            <a:pPr algn="ctr"/>
            <a:r>
              <a:rPr lang="nl-NL" sz="4800" dirty="0">
                <a:solidFill>
                  <a:srgbClr val="FF9900"/>
                </a:solidFill>
              </a:rPr>
              <a:t>Voor het slapengaan routine</a:t>
            </a:r>
          </a:p>
        </p:txBody>
      </p:sp>
      <p:sp>
        <p:nvSpPr>
          <p:cNvPr id="2" name="Tekstvak 1">
            <a:extLst>
              <a:ext uri="{FF2B5EF4-FFF2-40B4-BE49-F238E27FC236}">
                <a16:creationId xmlns:a16="http://schemas.microsoft.com/office/drawing/2014/main" id="{547EE2A3-EF8C-0CA0-6064-1FD7F444E5A0}"/>
              </a:ext>
            </a:extLst>
          </p:cNvPr>
          <p:cNvSpPr txBox="1"/>
          <p:nvPr/>
        </p:nvSpPr>
        <p:spPr>
          <a:xfrm>
            <a:off x="809358" y="1778588"/>
            <a:ext cx="9813303" cy="6186309"/>
          </a:xfrm>
          <a:prstGeom prst="rect">
            <a:avLst/>
          </a:prstGeom>
          <a:noFill/>
        </p:spPr>
        <p:txBody>
          <a:bodyPr wrap="square" rtlCol="0">
            <a:spAutoFit/>
          </a:bodyPr>
          <a:lstStyle/>
          <a:p>
            <a:pPr marL="571500" indent="-571500">
              <a:buFont typeface="Wingdings" panose="05000000000000000000" pitchFamily="2" charset="2"/>
              <a:buChar char="Ø"/>
            </a:pPr>
            <a:r>
              <a:rPr lang="nl-NL" sz="3600" dirty="0"/>
              <a:t>Afbouwen van activiteiten</a:t>
            </a:r>
          </a:p>
          <a:p>
            <a:pPr marL="571500" indent="-571500">
              <a:buFont typeface="Wingdings" panose="05000000000000000000" pitchFamily="2" charset="2"/>
              <a:buChar char="Ø"/>
            </a:pPr>
            <a:r>
              <a:rPr lang="nl-NL" sz="3600" dirty="0"/>
              <a:t>Laptop, mobiel en andere schermen op tijd uit (30 min </a:t>
            </a:r>
            <a:r>
              <a:rPr lang="nl-NL" sz="3600" dirty="0" err="1"/>
              <a:t>to</a:t>
            </a:r>
            <a:r>
              <a:rPr lang="nl-NL" sz="3600" dirty="0"/>
              <a:t> 2 uur voor slapengaan)</a:t>
            </a:r>
          </a:p>
          <a:p>
            <a:pPr marL="571500" indent="-571500">
              <a:buFont typeface="Wingdings" panose="05000000000000000000" pitchFamily="2" charset="2"/>
              <a:buChar char="Ø"/>
            </a:pPr>
            <a:r>
              <a:rPr lang="nl-NL" sz="3600" dirty="0"/>
              <a:t>En anders installeer nachtmodus (filtering blauw licht)</a:t>
            </a:r>
          </a:p>
          <a:p>
            <a:pPr marL="571500" indent="-571500">
              <a:buFont typeface="Wingdings" panose="05000000000000000000" pitchFamily="2" charset="2"/>
              <a:buChar char="Ø"/>
            </a:pPr>
            <a:r>
              <a:rPr lang="nl-NL" sz="3600" dirty="0"/>
              <a:t>Dim op tijd het licht</a:t>
            </a:r>
          </a:p>
          <a:p>
            <a:pPr marL="571500" indent="-571500">
              <a:buFont typeface="Wingdings" panose="05000000000000000000" pitchFamily="2" charset="2"/>
              <a:buChar char="Ø"/>
            </a:pPr>
            <a:r>
              <a:rPr lang="nl-NL" sz="3600" dirty="0"/>
              <a:t>Ontspan jezelf 30 minuten voor slapen gaan (lezen, opruimen, muziek luisteren, oefeningen, etc.)</a:t>
            </a:r>
          </a:p>
          <a:p>
            <a:pPr marL="571500" indent="-571500">
              <a:buFont typeface="Wingdings" panose="05000000000000000000" pitchFamily="2" charset="2"/>
              <a:buChar char="Ø"/>
            </a:pPr>
            <a:endParaRPr lang="nl-NL" sz="3600" dirty="0"/>
          </a:p>
          <a:p>
            <a:pPr marL="571500" indent="-571500">
              <a:buFont typeface="Wingdings" panose="05000000000000000000" pitchFamily="2" charset="2"/>
              <a:buChar char="Ø"/>
            </a:pPr>
            <a:endParaRPr lang="nl-NL" sz="3600" dirty="0"/>
          </a:p>
        </p:txBody>
      </p:sp>
    </p:spTree>
    <p:extLst>
      <p:ext uri="{BB962C8B-B14F-4D97-AF65-F5344CB8AC3E}">
        <p14:creationId xmlns:p14="http://schemas.microsoft.com/office/powerpoint/2010/main" val="71177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830997"/>
          </a:xfrm>
          <a:prstGeom prst="rect">
            <a:avLst/>
          </a:prstGeom>
        </p:spPr>
        <p:txBody>
          <a:bodyPr wrap="square">
            <a:spAutoFit/>
          </a:bodyPr>
          <a:lstStyle/>
          <a:p>
            <a:pPr algn="ctr"/>
            <a:r>
              <a:rPr lang="nl-NL" sz="4800" dirty="0">
                <a:solidFill>
                  <a:srgbClr val="FF9900"/>
                </a:solidFill>
              </a:rPr>
              <a:t>Overdag</a:t>
            </a:r>
          </a:p>
        </p:txBody>
      </p:sp>
      <p:sp>
        <p:nvSpPr>
          <p:cNvPr id="2" name="Tekstvak 1">
            <a:extLst>
              <a:ext uri="{FF2B5EF4-FFF2-40B4-BE49-F238E27FC236}">
                <a16:creationId xmlns:a16="http://schemas.microsoft.com/office/drawing/2014/main" id="{547EE2A3-EF8C-0CA0-6064-1FD7F444E5A0}"/>
              </a:ext>
            </a:extLst>
          </p:cNvPr>
          <p:cNvSpPr txBox="1"/>
          <p:nvPr/>
        </p:nvSpPr>
        <p:spPr>
          <a:xfrm>
            <a:off x="787235" y="1779687"/>
            <a:ext cx="9379670" cy="5078313"/>
          </a:xfrm>
          <a:prstGeom prst="rect">
            <a:avLst/>
          </a:prstGeom>
          <a:noFill/>
        </p:spPr>
        <p:txBody>
          <a:bodyPr wrap="square" rtlCol="0">
            <a:spAutoFit/>
          </a:bodyPr>
          <a:lstStyle/>
          <a:p>
            <a:pPr marL="571500" indent="-571500">
              <a:buFont typeface="Wingdings" panose="05000000000000000000" pitchFamily="2" charset="2"/>
              <a:buChar char="Ø"/>
            </a:pPr>
            <a:r>
              <a:rPr lang="nl-NL" sz="3600" dirty="0"/>
              <a:t>Dagelijks daglicht min. 20 minuten (voorkeur ‘s morgens)</a:t>
            </a:r>
          </a:p>
          <a:p>
            <a:pPr marL="571500" indent="-571500">
              <a:buFont typeface="Wingdings" panose="05000000000000000000" pitchFamily="2" charset="2"/>
              <a:buChar char="Ø"/>
            </a:pPr>
            <a:r>
              <a:rPr lang="nl-NL" sz="3600" dirty="0"/>
              <a:t>Beweeg dagelijks 30 min. aaneen</a:t>
            </a:r>
          </a:p>
          <a:p>
            <a:pPr marL="571500" indent="-571500">
              <a:buFont typeface="Wingdings" panose="05000000000000000000" pitchFamily="2" charset="2"/>
              <a:buChar char="Ø"/>
            </a:pPr>
            <a:r>
              <a:rPr lang="nl-NL" sz="3600" dirty="0"/>
              <a:t>Sport niet laat op de avond</a:t>
            </a:r>
          </a:p>
          <a:p>
            <a:pPr marL="571500" indent="-571500">
              <a:buFont typeface="Wingdings" panose="05000000000000000000" pitchFamily="2" charset="2"/>
              <a:buChar char="Ø"/>
            </a:pPr>
            <a:r>
              <a:rPr lang="nl-NL" sz="3600" dirty="0"/>
              <a:t>Beperk cafeïnehoudende producten</a:t>
            </a:r>
          </a:p>
          <a:p>
            <a:pPr marL="571500" indent="-571500">
              <a:buFont typeface="Wingdings" panose="05000000000000000000" pitchFamily="2" charset="2"/>
              <a:buChar char="Ø"/>
            </a:pPr>
            <a:r>
              <a:rPr lang="nl-NL" sz="3600" dirty="0"/>
              <a:t>Let op alcohol voor het slapen</a:t>
            </a:r>
          </a:p>
          <a:p>
            <a:pPr marL="571500" indent="-571500">
              <a:buFont typeface="Wingdings" panose="05000000000000000000" pitchFamily="2" charset="2"/>
              <a:buChar char="Ø"/>
            </a:pPr>
            <a:r>
              <a:rPr lang="nl-NL" sz="3600" dirty="0"/>
              <a:t>Eet op regelmatige tijden</a:t>
            </a:r>
          </a:p>
          <a:p>
            <a:pPr marL="571500" indent="-571500">
              <a:buFont typeface="Wingdings" panose="05000000000000000000" pitchFamily="2" charset="2"/>
              <a:buChar char="Ø"/>
            </a:pPr>
            <a:r>
              <a:rPr lang="nl-NL" sz="3600" dirty="0"/>
              <a:t>Niet roken </a:t>
            </a:r>
          </a:p>
          <a:p>
            <a:pPr marL="571500" indent="-571500">
              <a:buFont typeface="Wingdings" panose="05000000000000000000" pitchFamily="2" charset="2"/>
              <a:buChar char="Ø"/>
            </a:pPr>
            <a:endParaRPr lang="nl-NL" sz="3600" dirty="0"/>
          </a:p>
        </p:txBody>
      </p:sp>
    </p:spTree>
    <p:extLst>
      <p:ext uri="{BB962C8B-B14F-4D97-AF65-F5344CB8AC3E}">
        <p14:creationId xmlns:p14="http://schemas.microsoft.com/office/powerpoint/2010/main" val="289584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1446550"/>
          </a:xfrm>
          <a:prstGeom prst="rect">
            <a:avLst/>
          </a:prstGeom>
        </p:spPr>
        <p:txBody>
          <a:bodyPr wrap="square">
            <a:spAutoFit/>
          </a:bodyPr>
          <a:lstStyle/>
          <a:p>
            <a:pPr algn="ctr"/>
            <a:r>
              <a:rPr lang="nl-NL" sz="4400" dirty="0">
                <a:solidFill>
                  <a:srgbClr val="FF9900"/>
                </a:solidFill>
              </a:rPr>
              <a:t>Waarmee kunnen we onze studenten helpen</a:t>
            </a:r>
          </a:p>
        </p:txBody>
      </p:sp>
      <p:sp>
        <p:nvSpPr>
          <p:cNvPr id="2" name="Tekstvak 1">
            <a:extLst>
              <a:ext uri="{FF2B5EF4-FFF2-40B4-BE49-F238E27FC236}">
                <a16:creationId xmlns:a16="http://schemas.microsoft.com/office/drawing/2014/main" id="{547EE2A3-EF8C-0CA0-6064-1FD7F444E5A0}"/>
              </a:ext>
            </a:extLst>
          </p:cNvPr>
          <p:cNvSpPr txBox="1"/>
          <p:nvPr/>
        </p:nvSpPr>
        <p:spPr>
          <a:xfrm>
            <a:off x="2262433" y="2620651"/>
            <a:ext cx="7173798" cy="1754326"/>
          </a:xfrm>
          <a:prstGeom prst="rect">
            <a:avLst/>
          </a:prstGeom>
          <a:noFill/>
        </p:spPr>
        <p:txBody>
          <a:bodyPr wrap="square" rtlCol="0">
            <a:spAutoFit/>
          </a:bodyPr>
          <a:lstStyle/>
          <a:p>
            <a:pPr marL="571500" indent="-571500">
              <a:buFont typeface="Wingdings" panose="05000000000000000000" pitchFamily="2" charset="2"/>
              <a:buChar char="Ø"/>
            </a:pPr>
            <a:r>
              <a:rPr lang="nl-NL" sz="3600" dirty="0"/>
              <a:t>Wat kunnen wij als school/opleiding doen?</a:t>
            </a:r>
          </a:p>
          <a:p>
            <a:pPr marL="571500" indent="-571500">
              <a:buFont typeface="Wingdings" panose="05000000000000000000" pitchFamily="2" charset="2"/>
              <a:buChar char="Ø"/>
            </a:pPr>
            <a:endParaRPr lang="nl-NL" sz="3600" dirty="0"/>
          </a:p>
        </p:txBody>
      </p:sp>
    </p:spTree>
    <p:extLst>
      <p:ext uri="{BB962C8B-B14F-4D97-AF65-F5344CB8AC3E}">
        <p14:creationId xmlns:p14="http://schemas.microsoft.com/office/powerpoint/2010/main" val="100324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47EE2A3-EF8C-0CA0-6064-1FD7F444E5A0}"/>
              </a:ext>
            </a:extLst>
          </p:cNvPr>
          <p:cNvSpPr txBox="1"/>
          <p:nvPr/>
        </p:nvSpPr>
        <p:spPr>
          <a:xfrm>
            <a:off x="753376" y="1300334"/>
            <a:ext cx="9832156" cy="5632311"/>
          </a:xfrm>
          <a:prstGeom prst="rect">
            <a:avLst/>
          </a:prstGeom>
          <a:noFill/>
        </p:spPr>
        <p:txBody>
          <a:bodyPr wrap="square" rtlCol="0">
            <a:spAutoFit/>
          </a:bodyPr>
          <a:lstStyle/>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Zorg ervoor dat docenten op de hoogte zijn van de gevaren van te weinig slapen. Wat hiervan de gevolgen kunnen zijn op het gebied van leervermogen, overgewicht en depressiviteit, maar ook als het gaat om ongevallen in het verkeer en op de werkvloer.</a:t>
            </a:r>
          </a:p>
          <a:p>
            <a:pPr marL="285750" indent="-285750">
              <a:buFont typeface="Arial" panose="020B0604020202020204" pitchFamily="34" charset="0"/>
              <a:buChar char="•"/>
            </a:pP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Laat coaches alert zijn op signalen die mogelijk wijzen op slaaptekort en met de student hierover in gesprek gaan.</a:t>
            </a:r>
          </a:p>
          <a:p>
            <a:pPr marL="285750" indent="-285750">
              <a:buFont typeface="Arial" panose="020B0604020202020204" pitchFamily="34" charset="0"/>
              <a:buChar char="•"/>
            </a:pP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Zorg voor lessen over slaap tijdens de lessen Vitaal Burgerschap. Laat ze daarna een slaapdagboek bijhouden en met elkaar hierover in gesprek gaan. Laat studenten ook een eigen verbeterplan maken om het aantal uren slaap te optimaliseren. </a:t>
            </a:r>
          </a:p>
          <a:p>
            <a:pPr marL="285750" indent="-285750">
              <a:buFont typeface="Arial" panose="020B0604020202020204" pitchFamily="34" charset="0"/>
              <a:buChar char="•"/>
            </a:pP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Stel de deadline voor het inleveren van opdrachten om 20.00 uur van die dag i.p.v. 00.00 uur. </a:t>
            </a:r>
          </a:p>
          <a:p>
            <a:pPr marL="285750" indent="-285750">
              <a:buFont typeface="Arial" panose="020B0604020202020204" pitchFamily="34" charset="0"/>
              <a:buChar char="•"/>
            </a:pP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 met studenten in gesprek over wat zij denken hoe laat de lessen zouden moeten beginnen om tegemoet te komen aan hun bioritme. (uiteraard ook de voor- en nadelen laten bedenken)</a:t>
            </a:r>
          </a:p>
          <a:p>
            <a:pPr marL="285750" indent="-285750">
              <a:buFont typeface="Arial" panose="020B0604020202020204" pitchFamily="34" charset="0"/>
              <a:buChar char="•"/>
            </a:pPr>
            <a:r>
              <a:rPr lang="nl-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Denk na over welke lessen het best in de ochtend en welke in de middag aangeboden kunnen worden en wanneer toetsen/examens afgenomen worden.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endParaRPr lang="nl-NL" sz="3600" dirty="0"/>
          </a:p>
          <a:p>
            <a:pPr marL="571500" indent="-571500">
              <a:buFont typeface="Wingdings" panose="05000000000000000000" pitchFamily="2" charset="2"/>
              <a:buChar char="Ø"/>
            </a:pPr>
            <a:endParaRPr lang="nl-NL" sz="3600" dirty="0"/>
          </a:p>
        </p:txBody>
      </p:sp>
      <p:sp>
        <p:nvSpPr>
          <p:cNvPr id="4" name="Tekstvak 3">
            <a:extLst>
              <a:ext uri="{FF2B5EF4-FFF2-40B4-BE49-F238E27FC236}">
                <a16:creationId xmlns:a16="http://schemas.microsoft.com/office/drawing/2014/main" id="{0E3A8D6D-8309-CA8F-3F94-01F70B3E7E6E}"/>
              </a:ext>
            </a:extLst>
          </p:cNvPr>
          <p:cNvSpPr txBox="1"/>
          <p:nvPr/>
        </p:nvSpPr>
        <p:spPr>
          <a:xfrm>
            <a:off x="905068" y="451643"/>
            <a:ext cx="9554547" cy="830997"/>
          </a:xfrm>
          <a:prstGeom prst="rect">
            <a:avLst/>
          </a:prstGeom>
          <a:noFill/>
        </p:spPr>
        <p:txBody>
          <a:bodyPr wrap="square">
            <a:spAutoFit/>
          </a:bodyPr>
          <a:lstStyle/>
          <a:p>
            <a:r>
              <a:rPr lang="nl-NL" sz="4800" dirty="0">
                <a:solidFill>
                  <a:srgbClr val="FF9900"/>
                </a:solidFill>
                <a:effectLst/>
                <a:latin typeface="Arial" panose="020B0604020202020204" pitchFamily="34" charset="0"/>
                <a:ea typeface="Times New Roman" panose="02020603050405020304" pitchFamily="18" charset="0"/>
                <a:cs typeface="Times New Roman" panose="02020603050405020304" pitchFamily="18" charset="0"/>
              </a:rPr>
              <a:t>Wat kunnen (MBO)scholen doen</a:t>
            </a:r>
            <a:endParaRPr lang="nl-NL" sz="4800" dirty="0">
              <a:solidFill>
                <a:srgbClr val="FF9900"/>
              </a:solidFill>
            </a:endParaRPr>
          </a:p>
        </p:txBody>
      </p:sp>
    </p:spTree>
    <p:extLst>
      <p:ext uri="{BB962C8B-B14F-4D97-AF65-F5344CB8AC3E}">
        <p14:creationId xmlns:p14="http://schemas.microsoft.com/office/powerpoint/2010/main" val="66061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1D46731-9B0E-4C61-BD67-D4E2E2F39B48}"/>
              </a:ext>
            </a:extLst>
          </p:cNvPr>
          <p:cNvPicPr>
            <a:picLocks noChangeAspect="1"/>
          </p:cNvPicPr>
          <p:nvPr/>
        </p:nvPicPr>
        <p:blipFill>
          <a:blip r:embed="rId3"/>
          <a:stretch>
            <a:fillRect/>
          </a:stretch>
        </p:blipFill>
        <p:spPr>
          <a:xfrm>
            <a:off x="2107409" y="2175394"/>
            <a:ext cx="7977182" cy="3407670"/>
          </a:xfrm>
          <a:prstGeom prst="rect">
            <a:avLst/>
          </a:prstGeom>
        </p:spPr>
      </p:pic>
      <p:sp>
        <p:nvSpPr>
          <p:cNvPr id="11" name="Rechthoek 10">
            <a:extLst>
              <a:ext uri="{FF2B5EF4-FFF2-40B4-BE49-F238E27FC236}">
                <a16:creationId xmlns:a16="http://schemas.microsoft.com/office/drawing/2014/main" id="{BF44B0AD-4DB8-4BA6-BA23-52CFD56912AC}"/>
              </a:ext>
            </a:extLst>
          </p:cNvPr>
          <p:cNvSpPr/>
          <p:nvPr/>
        </p:nvSpPr>
        <p:spPr>
          <a:xfrm>
            <a:off x="0" y="848782"/>
            <a:ext cx="10972800" cy="830997"/>
          </a:xfrm>
          <a:prstGeom prst="rect">
            <a:avLst/>
          </a:prstGeom>
        </p:spPr>
        <p:txBody>
          <a:bodyPr wrap="square">
            <a:spAutoFit/>
          </a:bodyPr>
          <a:lstStyle/>
          <a:p>
            <a:pPr algn="ctr"/>
            <a:r>
              <a:rPr lang="nl-NL" sz="4800" dirty="0">
                <a:solidFill>
                  <a:srgbClr val="FF9900"/>
                </a:solidFill>
              </a:rPr>
              <a:t>vitaliteit</a:t>
            </a:r>
            <a:r>
              <a:rPr lang="nl-NL" sz="3200" dirty="0">
                <a:solidFill>
                  <a:srgbClr val="FF9900"/>
                </a:solidFill>
              </a:rPr>
              <a:t> </a:t>
            </a:r>
          </a:p>
        </p:txBody>
      </p:sp>
    </p:spTree>
    <p:extLst>
      <p:ext uri="{BB962C8B-B14F-4D97-AF65-F5344CB8AC3E}">
        <p14:creationId xmlns:p14="http://schemas.microsoft.com/office/powerpoint/2010/main" val="96310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830997"/>
          </a:xfrm>
          <a:prstGeom prst="rect">
            <a:avLst/>
          </a:prstGeom>
        </p:spPr>
        <p:txBody>
          <a:bodyPr wrap="square">
            <a:spAutoFit/>
          </a:bodyPr>
          <a:lstStyle/>
          <a:p>
            <a:pPr algn="ctr"/>
            <a:r>
              <a:rPr lang="nl-NL" sz="4800" dirty="0">
                <a:solidFill>
                  <a:srgbClr val="FF9900"/>
                </a:solidFill>
              </a:rPr>
              <a:t>Hulpmiddelen</a:t>
            </a:r>
          </a:p>
        </p:txBody>
      </p:sp>
      <p:sp>
        <p:nvSpPr>
          <p:cNvPr id="2" name="Tekstvak 1">
            <a:extLst>
              <a:ext uri="{FF2B5EF4-FFF2-40B4-BE49-F238E27FC236}">
                <a16:creationId xmlns:a16="http://schemas.microsoft.com/office/drawing/2014/main" id="{547EE2A3-EF8C-0CA0-6064-1FD7F444E5A0}"/>
              </a:ext>
            </a:extLst>
          </p:cNvPr>
          <p:cNvSpPr txBox="1"/>
          <p:nvPr/>
        </p:nvSpPr>
        <p:spPr>
          <a:xfrm>
            <a:off x="565607" y="1941921"/>
            <a:ext cx="9832157" cy="3416320"/>
          </a:xfrm>
          <a:prstGeom prst="rect">
            <a:avLst/>
          </a:prstGeom>
          <a:noFill/>
        </p:spPr>
        <p:txBody>
          <a:bodyPr wrap="square" rtlCol="0">
            <a:spAutoFit/>
          </a:bodyPr>
          <a:lstStyle/>
          <a:p>
            <a:pPr marL="571500" indent="-571500">
              <a:buFont typeface="Wingdings" panose="05000000000000000000" pitchFamily="2" charset="2"/>
              <a:buChar char="Ø"/>
            </a:pPr>
            <a:r>
              <a:rPr lang="nl-NL" sz="3600" dirty="0"/>
              <a:t>Blauw licht filters (op mobiel en laptop)</a:t>
            </a:r>
          </a:p>
          <a:p>
            <a:pPr marL="571500" indent="-571500">
              <a:buFont typeface="Wingdings" panose="05000000000000000000" pitchFamily="2" charset="2"/>
              <a:buChar char="Ø"/>
            </a:pPr>
            <a:r>
              <a:rPr lang="nl-NL" sz="3600" dirty="0"/>
              <a:t>Intelligente wekkers</a:t>
            </a:r>
          </a:p>
          <a:p>
            <a:pPr marL="571500" indent="-571500">
              <a:buFont typeface="Wingdings" panose="05000000000000000000" pitchFamily="2" charset="2"/>
              <a:buChar char="Ø"/>
            </a:pPr>
            <a:r>
              <a:rPr lang="nl-NL" sz="3600" dirty="0"/>
              <a:t>Rustige muziek (</a:t>
            </a:r>
            <a:r>
              <a:rPr lang="nl-NL" sz="3600" dirty="0" err="1"/>
              <a:t>youtube</a:t>
            </a:r>
            <a:r>
              <a:rPr lang="nl-NL" sz="3600" dirty="0"/>
              <a:t>, </a:t>
            </a:r>
            <a:r>
              <a:rPr lang="nl-NL" sz="3600" dirty="0" err="1"/>
              <a:t>spotify</a:t>
            </a:r>
            <a:r>
              <a:rPr lang="nl-NL" sz="3600" dirty="0"/>
              <a:t>)</a:t>
            </a:r>
          </a:p>
          <a:p>
            <a:pPr marL="571500" indent="-571500">
              <a:buFont typeface="Wingdings" panose="05000000000000000000" pitchFamily="2" charset="2"/>
              <a:buChar char="Ø"/>
            </a:pPr>
            <a:r>
              <a:rPr lang="nl-NL" sz="3600" dirty="0"/>
              <a:t>Meditatie apps</a:t>
            </a:r>
          </a:p>
          <a:p>
            <a:pPr marL="571500" indent="-571500">
              <a:buFont typeface="Wingdings" panose="05000000000000000000" pitchFamily="2" charset="2"/>
              <a:buChar char="Ø"/>
            </a:pPr>
            <a:r>
              <a:rPr lang="nl-NL" sz="3600" dirty="0"/>
              <a:t>Slaap </a:t>
            </a:r>
            <a:r>
              <a:rPr lang="nl-NL" sz="3600" dirty="0" err="1"/>
              <a:t>tracker</a:t>
            </a:r>
            <a:endParaRPr lang="nl-NL" sz="3600" dirty="0"/>
          </a:p>
          <a:p>
            <a:pPr marL="571500" indent="-571500">
              <a:buFont typeface="Wingdings" panose="05000000000000000000" pitchFamily="2" charset="2"/>
              <a:buChar char="Ø"/>
            </a:pPr>
            <a:endParaRPr lang="nl-NL" sz="3600" dirty="0"/>
          </a:p>
        </p:txBody>
      </p:sp>
    </p:spTree>
    <p:extLst>
      <p:ext uri="{BB962C8B-B14F-4D97-AF65-F5344CB8AC3E}">
        <p14:creationId xmlns:p14="http://schemas.microsoft.com/office/powerpoint/2010/main" val="3941077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584775"/>
          </a:xfrm>
          <a:prstGeom prst="rect">
            <a:avLst/>
          </a:prstGeom>
        </p:spPr>
        <p:txBody>
          <a:bodyPr wrap="square">
            <a:spAutoFit/>
          </a:bodyPr>
          <a:lstStyle/>
          <a:p>
            <a:pPr algn="ctr"/>
            <a:r>
              <a:rPr lang="nl-NL" sz="3200" dirty="0">
                <a:solidFill>
                  <a:srgbClr val="FF9900"/>
                </a:solidFill>
              </a:rPr>
              <a:t>Feit of Fabel</a:t>
            </a:r>
          </a:p>
        </p:txBody>
      </p:sp>
      <p:sp>
        <p:nvSpPr>
          <p:cNvPr id="2" name="Tekstvak 1">
            <a:extLst>
              <a:ext uri="{FF2B5EF4-FFF2-40B4-BE49-F238E27FC236}">
                <a16:creationId xmlns:a16="http://schemas.microsoft.com/office/drawing/2014/main" id="{547EE2A3-EF8C-0CA0-6064-1FD7F444E5A0}"/>
              </a:ext>
            </a:extLst>
          </p:cNvPr>
          <p:cNvSpPr txBox="1"/>
          <p:nvPr/>
        </p:nvSpPr>
        <p:spPr>
          <a:xfrm>
            <a:off x="597158" y="2620651"/>
            <a:ext cx="9983755" cy="4647426"/>
          </a:xfrm>
          <a:prstGeom prst="rect">
            <a:avLst/>
          </a:prstGeom>
          <a:noFill/>
        </p:spPr>
        <p:txBody>
          <a:bodyPr wrap="square" rtlCol="0">
            <a:spAutoFit/>
          </a:bodyPr>
          <a:lstStyle/>
          <a:p>
            <a:pPr marL="571500" indent="-571500">
              <a:buFont typeface="Wingdings" panose="05000000000000000000" pitchFamily="2" charset="2"/>
              <a:buChar char="Ø"/>
            </a:pPr>
            <a:r>
              <a:rPr lang="nl-NL" sz="3200" dirty="0"/>
              <a:t>Alcohol (slaapmutsje) maakt dat je beter slaapt. </a:t>
            </a:r>
          </a:p>
          <a:p>
            <a:pPr marL="571500" indent="-571500">
              <a:buFont typeface="Wingdings" panose="05000000000000000000" pitchFamily="2" charset="2"/>
              <a:buChar char="Ø"/>
            </a:pPr>
            <a:r>
              <a:rPr lang="nl-NL" sz="3200" dirty="0"/>
              <a:t>Met sokken aan slaap je beter</a:t>
            </a:r>
          </a:p>
          <a:p>
            <a:pPr marL="571500" indent="-571500">
              <a:buFont typeface="Wingdings" panose="05000000000000000000" pitchFamily="2" charset="2"/>
              <a:buChar char="Ø"/>
            </a:pPr>
            <a:r>
              <a:rPr lang="nl-NL" sz="3200" dirty="0"/>
              <a:t>Van cafeïne kun je niet slapen</a:t>
            </a:r>
          </a:p>
          <a:p>
            <a:pPr marL="571500" indent="-571500">
              <a:buFont typeface="Wingdings" panose="05000000000000000000" pitchFamily="2" charset="2"/>
              <a:buChar char="Ø"/>
            </a:pPr>
            <a:r>
              <a:rPr lang="nl-NL" sz="3200" dirty="0"/>
              <a:t>De uren slaap voor middernacht tellen dubbel</a:t>
            </a:r>
          </a:p>
          <a:p>
            <a:pPr marL="571500" indent="-571500">
              <a:buFont typeface="Wingdings" panose="05000000000000000000" pitchFamily="2" charset="2"/>
              <a:buChar char="Ø"/>
            </a:pPr>
            <a:r>
              <a:rPr lang="nl-NL" sz="3200" dirty="0"/>
              <a:t>Powernap is slecht voor je</a:t>
            </a:r>
          </a:p>
          <a:p>
            <a:pPr marL="571500" indent="-571500">
              <a:buFont typeface="Wingdings" panose="05000000000000000000" pitchFamily="2" charset="2"/>
              <a:buChar char="Ø"/>
            </a:pPr>
            <a:r>
              <a:rPr lang="nl-NL" sz="3200" dirty="0"/>
              <a:t>Het is goed om in het weekend bij te slapen</a:t>
            </a:r>
          </a:p>
          <a:p>
            <a:pPr marL="571500" indent="-571500">
              <a:buFont typeface="Wingdings" panose="05000000000000000000" pitchFamily="2" charset="2"/>
              <a:buChar char="Ø"/>
            </a:pPr>
            <a:endParaRPr lang="nl-NL" sz="3200" dirty="0"/>
          </a:p>
          <a:p>
            <a:pPr marL="571500" indent="-571500">
              <a:buFont typeface="Wingdings" panose="05000000000000000000" pitchFamily="2" charset="2"/>
              <a:buChar char="Ø"/>
            </a:pPr>
            <a:endParaRPr lang="nl-NL" sz="3600" dirty="0"/>
          </a:p>
          <a:p>
            <a:pPr marL="571500" indent="-571500">
              <a:buFont typeface="Wingdings" panose="05000000000000000000" pitchFamily="2" charset="2"/>
              <a:buChar char="Ø"/>
            </a:pPr>
            <a:endParaRPr lang="nl-NL" sz="3600" dirty="0"/>
          </a:p>
        </p:txBody>
      </p:sp>
    </p:spTree>
    <p:extLst>
      <p:ext uri="{BB962C8B-B14F-4D97-AF65-F5344CB8AC3E}">
        <p14:creationId xmlns:p14="http://schemas.microsoft.com/office/powerpoint/2010/main" val="531099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273EF3E-BCA7-82DF-37AC-111309D08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479" y="0"/>
            <a:ext cx="7771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57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7157D90-16A5-4175-9135-B814FE5235E1}"/>
              </a:ext>
            </a:extLst>
          </p:cNvPr>
          <p:cNvSpPr/>
          <p:nvPr/>
        </p:nvSpPr>
        <p:spPr>
          <a:xfrm>
            <a:off x="0" y="1512937"/>
            <a:ext cx="10954139" cy="830997"/>
          </a:xfrm>
          <a:prstGeom prst="rect">
            <a:avLst/>
          </a:prstGeom>
        </p:spPr>
        <p:txBody>
          <a:bodyPr wrap="square">
            <a:spAutoFit/>
          </a:bodyPr>
          <a:lstStyle/>
          <a:p>
            <a:pPr algn="ctr"/>
            <a:r>
              <a:rPr lang="nl-NL" sz="4800" dirty="0">
                <a:solidFill>
                  <a:srgbClr val="FF9900"/>
                </a:solidFill>
              </a:rPr>
              <a:t>Bedankt voor jullie bijdrage!</a:t>
            </a:r>
          </a:p>
        </p:txBody>
      </p:sp>
      <p:pic>
        <p:nvPicPr>
          <p:cNvPr id="10" name="Afbeelding 9">
            <a:extLst>
              <a:ext uri="{FF2B5EF4-FFF2-40B4-BE49-F238E27FC236}">
                <a16:creationId xmlns:a16="http://schemas.microsoft.com/office/drawing/2014/main" id="{08423B3E-67D0-4628-ADE7-1631D56C9056}"/>
              </a:ext>
            </a:extLst>
          </p:cNvPr>
          <p:cNvPicPr>
            <a:picLocks noChangeAspect="1"/>
          </p:cNvPicPr>
          <p:nvPr/>
        </p:nvPicPr>
        <p:blipFill>
          <a:blip r:embed="rId3"/>
          <a:stretch>
            <a:fillRect/>
          </a:stretch>
        </p:blipFill>
        <p:spPr>
          <a:xfrm>
            <a:off x="2683597" y="2709580"/>
            <a:ext cx="6077135" cy="2754348"/>
          </a:xfrm>
          <a:prstGeom prst="rect">
            <a:avLst/>
          </a:prstGeom>
        </p:spPr>
      </p:pic>
    </p:spTree>
    <p:extLst>
      <p:ext uri="{BB962C8B-B14F-4D97-AF65-F5344CB8AC3E}">
        <p14:creationId xmlns:p14="http://schemas.microsoft.com/office/powerpoint/2010/main" val="3421451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Tips voor beter slapen Studiedag vitaliteit">
            <a:extLst>
              <a:ext uri="{FF2B5EF4-FFF2-40B4-BE49-F238E27FC236}">
                <a16:creationId xmlns:a16="http://schemas.microsoft.com/office/drawing/2014/main" id="{1BDDA34C-967D-E5FC-7F14-742552DC63B5}"/>
              </a:ext>
            </a:extLst>
          </p:cNvPr>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rot="5400000">
            <a:off x="-313613" y="1486943"/>
            <a:ext cx="6010987" cy="4508240"/>
          </a:xfrm>
          <a:prstGeom prst="rect">
            <a:avLst/>
          </a:prstGeom>
        </p:spPr>
      </p:pic>
      <p:pic>
        <p:nvPicPr>
          <p:cNvPr id="2" name="Afbeelding 1" descr="Tips voor rooster studenten ivm circadiaans ritme - studiedag vitaliteit">
            <a:extLst>
              <a:ext uri="{FF2B5EF4-FFF2-40B4-BE49-F238E27FC236}">
                <a16:creationId xmlns:a16="http://schemas.microsoft.com/office/drawing/2014/main" id="{DC6B8CCB-5FF7-2EC4-AB5C-F84BF17500F0}"/>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rot="5400000">
            <a:off x="5041770" y="1523877"/>
            <a:ext cx="6010989" cy="4434370"/>
          </a:xfrm>
          <a:prstGeom prst="rect">
            <a:avLst/>
          </a:prstGeom>
        </p:spPr>
      </p:pic>
      <p:sp>
        <p:nvSpPr>
          <p:cNvPr id="4" name="Tekstvak 3">
            <a:extLst>
              <a:ext uri="{FF2B5EF4-FFF2-40B4-BE49-F238E27FC236}">
                <a16:creationId xmlns:a16="http://schemas.microsoft.com/office/drawing/2014/main" id="{91456FB8-0631-CF46-A46B-B5C6EABDC64D}"/>
              </a:ext>
            </a:extLst>
          </p:cNvPr>
          <p:cNvSpPr txBox="1"/>
          <p:nvPr/>
        </p:nvSpPr>
        <p:spPr>
          <a:xfrm>
            <a:off x="858416" y="298580"/>
            <a:ext cx="3666931" cy="369332"/>
          </a:xfrm>
          <a:prstGeom prst="rect">
            <a:avLst/>
          </a:prstGeom>
          <a:noFill/>
        </p:spPr>
        <p:txBody>
          <a:bodyPr wrap="square" rtlCol="0">
            <a:spAutoFit/>
          </a:bodyPr>
          <a:lstStyle/>
          <a:p>
            <a:r>
              <a:rPr lang="nl-NL" dirty="0"/>
              <a:t>Tips voor beter slapen</a:t>
            </a:r>
          </a:p>
        </p:txBody>
      </p:sp>
      <p:sp>
        <p:nvSpPr>
          <p:cNvPr id="5" name="Tekstvak 4">
            <a:extLst>
              <a:ext uri="{FF2B5EF4-FFF2-40B4-BE49-F238E27FC236}">
                <a16:creationId xmlns:a16="http://schemas.microsoft.com/office/drawing/2014/main" id="{AE3B6888-9BB6-47AF-09A2-506B39A40F33}"/>
              </a:ext>
            </a:extLst>
          </p:cNvPr>
          <p:cNvSpPr txBox="1"/>
          <p:nvPr/>
        </p:nvSpPr>
        <p:spPr>
          <a:xfrm>
            <a:off x="5738327" y="298580"/>
            <a:ext cx="5819191" cy="369332"/>
          </a:xfrm>
          <a:prstGeom prst="rect">
            <a:avLst/>
          </a:prstGeom>
          <a:noFill/>
        </p:spPr>
        <p:txBody>
          <a:bodyPr wrap="square" rtlCol="0">
            <a:spAutoFit/>
          </a:bodyPr>
          <a:lstStyle/>
          <a:p>
            <a:r>
              <a:rPr lang="nl-NL" dirty="0"/>
              <a:t>Tips voor studenten/rooster </a:t>
            </a:r>
            <a:r>
              <a:rPr lang="nl-NL" dirty="0" err="1"/>
              <a:t>ivm</a:t>
            </a:r>
            <a:r>
              <a:rPr lang="nl-NL" dirty="0"/>
              <a:t> circadiaans ritme</a:t>
            </a:r>
          </a:p>
        </p:txBody>
      </p:sp>
    </p:spTree>
    <p:extLst>
      <p:ext uri="{BB962C8B-B14F-4D97-AF65-F5344CB8AC3E}">
        <p14:creationId xmlns:p14="http://schemas.microsoft.com/office/powerpoint/2010/main" val="340730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830997"/>
          </a:xfrm>
          <a:prstGeom prst="rect">
            <a:avLst/>
          </a:prstGeom>
        </p:spPr>
        <p:txBody>
          <a:bodyPr wrap="square">
            <a:spAutoFit/>
          </a:bodyPr>
          <a:lstStyle/>
          <a:p>
            <a:pPr algn="ctr"/>
            <a:r>
              <a:rPr lang="nl-NL" sz="4800" dirty="0">
                <a:solidFill>
                  <a:srgbClr val="FF9900"/>
                </a:solidFill>
              </a:rPr>
              <a:t>Doel</a:t>
            </a:r>
          </a:p>
        </p:txBody>
      </p:sp>
      <p:sp>
        <p:nvSpPr>
          <p:cNvPr id="2" name="Tekstvak 1">
            <a:extLst>
              <a:ext uri="{FF2B5EF4-FFF2-40B4-BE49-F238E27FC236}">
                <a16:creationId xmlns:a16="http://schemas.microsoft.com/office/drawing/2014/main" id="{547EE2A3-EF8C-0CA0-6064-1FD7F444E5A0}"/>
              </a:ext>
            </a:extLst>
          </p:cNvPr>
          <p:cNvSpPr txBox="1"/>
          <p:nvPr/>
        </p:nvSpPr>
        <p:spPr>
          <a:xfrm>
            <a:off x="844420" y="1779687"/>
            <a:ext cx="9363269" cy="3108543"/>
          </a:xfrm>
          <a:prstGeom prst="rect">
            <a:avLst/>
          </a:prstGeom>
          <a:noFill/>
        </p:spPr>
        <p:txBody>
          <a:bodyPr wrap="square" rtlCol="0">
            <a:spAutoFit/>
          </a:bodyPr>
          <a:lstStyle/>
          <a:p>
            <a:pPr marL="571500" indent="-571500">
              <a:buFont typeface="Wingdings" panose="05000000000000000000" pitchFamily="2" charset="2"/>
              <a:buChar char="Ø"/>
            </a:pPr>
            <a:r>
              <a:rPr lang="nl-NL" sz="3200" dirty="0"/>
              <a:t>Kennis opdoen over de functies van slaap en het belang van een goede slaap.</a:t>
            </a:r>
          </a:p>
          <a:p>
            <a:pPr marL="571500" indent="-571500">
              <a:buFont typeface="Wingdings" panose="05000000000000000000" pitchFamily="2" charset="2"/>
              <a:buChar char="Ø"/>
            </a:pPr>
            <a:r>
              <a:rPr lang="nl-NL" sz="3200" dirty="0"/>
              <a:t>Tips voor het bevorderen van een goede slaap.</a:t>
            </a:r>
          </a:p>
          <a:p>
            <a:pPr marL="571500" indent="-571500">
              <a:buFont typeface="Wingdings" panose="05000000000000000000" pitchFamily="2" charset="2"/>
              <a:buChar char="Ø"/>
            </a:pPr>
            <a:r>
              <a:rPr lang="nl-NL" sz="3200" dirty="0"/>
              <a:t>Inzicht in belang van slaap op het lerend vermogen (van onze studenten).</a:t>
            </a:r>
          </a:p>
          <a:p>
            <a:pPr algn="ctr"/>
            <a:endParaRPr lang="nl-NL" sz="3600" dirty="0"/>
          </a:p>
        </p:txBody>
      </p:sp>
    </p:spTree>
    <p:extLst>
      <p:ext uri="{BB962C8B-B14F-4D97-AF65-F5344CB8AC3E}">
        <p14:creationId xmlns:p14="http://schemas.microsoft.com/office/powerpoint/2010/main" val="419050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830997"/>
          </a:xfrm>
          <a:prstGeom prst="rect">
            <a:avLst/>
          </a:prstGeom>
        </p:spPr>
        <p:txBody>
          <a:bodyPr wrap="square">
            <a:spAutoFit/>
          </a:bodyPr>
          <a:lstStyle/>
          <a:p>
            <a:pPr algn="ctr"/>
            <a:r>
              <a:rPr lang="nl-NL" sz="4800" dirty="0">
                <a:solidFill>
                  <a:srgbClr val="FF9900"/>
                </a:solidFill>
              </a:rPr>
              <a:t>Wat gaan we doen</a:t>
            </a:r>
          </a:p>
        </p:txBody>
      </p:sp>
      <p:sp>
        <p:nvSpPr>
          <p:cNvPr id="2" name="Tekstvak 1">
            <a:extLst>
              <a:ext uri="{FF2B5EF4-FFF2-40B4-BE49-F238E27FC236}">
                <a16:creationId xmlns:a16="http://schemas.microsoft.com/office/drawing/2014/main" id="{547EE2A3-EF8C-0CA0-6064-1FD7F444E5A0}"/>
              </a:ext>
            </a:extLst>
          </p:cNvPr>
          <p:cNvSpPr txBox="1"/>
          <p:nvPr/>
        </p:nvSpPr>
        <p:spPr>
          <a:xfrm>
            <a:off x="961053" y="2032919"/>
            <a:ext cx="9265298" cy="4585871"/>
          </a:xfrm>
          <a:prstGeom prst="rect">
            <a:avLst/>
          </a:prstGeom>
          <a:noFill/>
        </p:spPr>
        <p:txBody>
          <a:bodyPr wrap="square" rtlCol="0">
            <a:spAutoFit/>
          </a:bodyPr>
          <a:lstStyle/>
          <a:p>
            <a:pPr marL="571500" indent="-571500">
              <a:buFont typeface="Wingdings" panose="05000000000000000000" pitchFamily="2" charset="2"/>
              <a:buChar char="Ø"/>
            </a:pPr>
            <a:r>
              <a:rPr lang="nl-NL" sz="3200" dirty="0"/>
              <a:t>Opdracht</a:t>
            </a:r>
          </a:p>
          <a:p>
            <a:pPr marL="571500" indent="-571500">
              <a:buFont typeface="Wingdings" panose="05000000000000000000" pitchFamily="2" charset="2"/>
              <a:buChar char="Ø"/>
            </a:pPr>
            <a:r>
              <a:rPr lang="nl-NL" sz="3200" dirty="0"/>
              <a:t>Theorie</a:t>
            </a:r>
          </a:p>
          <a:p>
            <a:pPr marL="571500" indent="-571500">
              <a:buFont typeface="Wingdings" panose="05000000000000000000" pitchFamily="2" charset="2"/>
              <a:buChar char="Ø"/>
            </a:pPr>
            <a:r>
              <a:rPr lang="nl-NL" sz="3200" dirty="0"/>
              <a:t>Nadenken en sparren met elkaar over tips voor onszelf</a:t>
            </a:r>
          </a:p>
          <a:p>
            <a:pPr marL="571500" indent="-571500">
              <a:buFont typeface="Wingdings" panose="05000000000000000000" pitchFamily="2" charset="2"/>
              <a:buChar char="Ø"/>
            </a:pPr>
            <a:r>
              <a:rPr lang="nl-NL" sz="3200" dirty="0"/>
              <a:t>Nadenken en sparren met elkaar wat we kunnen betekenen voor onze studenten op dit gebied</a:t>
            </a:r>
          </a:p>
          <a:p>
            <a:pPr marL="571500" indent="-571500">
              <a:buFont typeface="Wingdings" panose="05000000000000000000" pitchFamily="2" charset="2"/>
              <a:buChar char="Ø"/>
            </a:pPr>
            <a:r>
              <a:rPr lang="nl-NL" sz="3200" dirty="0"/>
              <a:t>Vragen  </a:t>
            </a:r>
          </a:p>
          <a:p>
            <a:pPr algn="ctr"/>
            <a:endParaRPr lang="nl-NL" sz="3600" dirty="0"/>
          </a:p>
        </p:txBody>
      </p:sp>
    </p:spTree>
    <p:extLst>
      <p:ext uri="{BB962C8B-B14F-4D97-AF65-F5344CB8AC3E}">
        <p14:creationId xmlns:p14="http://schemas.microsoft.com/office/powerpoint/2010/main" val="120708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85745A1-5FC3-9B3B-317A-B9496EC2AD37}"/>
              </a:ext>
            </a:extLst>
          </p:cNvPr>
          <p:cNvSpPr txBox="1"/>
          <p:nvPr/>
        </p:nvSpPr>
        <p:spPr>
          <a:xfrm>
            <a:off x="2579568" y="6031878"/>
            <a:ext cx="3463328" cy="2417287"/>
          </a:xfrm>
          <a:prstGeom prst="rect">
            <a:avLst/>
          </a:prstGeom>
          <a:noFill/>
        </p:spPr>
        <p:txBody>
          <a:bodyPr wrap="square" rtlCol="0">
            <a:spAutoFit/>
          </a:bodyPr>
          <a:lstStyle/>
          <a:p>
            <a:endParaRPr lang="nl-NL" dirty="0"/>
          </a:p>
        </p:txBody>
      </p:sp>
      <p:pic>
        <p:nvPicPr>
          <p:cNvPr id="1026" name="Picture 2" descr="de zon schijnt op een kabbelend beekje in het bos 1321265 Stockfoto">
            <a:extLst>
              <a:ext uri="{FF2B5EF4-FFF2-40B4-BE49-F238E27FC236}">
                <a16:creationId xmlns:a16="http://schemas.microsoft.com/office/drawing/2014/main" id="{C4524293-FF1A-0C2B-5604-CCF7FDF89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0E26CAEC-C70C-4C28-8213-C41DBCF1D328}"/>
              </a:ext>
            </a:extLst>
          </p:cNvPr>
          <p:cNvSpPr/>
          <p:nvPr/>
        </p:nvSpPr>
        <p:spPr>
          <a:xfrm>
            <a:off x="65414" y="2274836"/>
            <a:ext cx="10954138" cy="830997"/>
          </a:xfrm>
          <a:prstGeom prst="rect">
            <a:avLst/>
          </a:prstGeom>
        </p:spPr>
        <p:txBody>
          <a:bodyPr wrap="square">
            <a:spAutoFit/>
          </a:bodyPr>
          <a:lstStyle/>
          <a:p>
            <a:pPr algn="ctr"/>
            <a:r>
              <a:rPr lang="nl-NL" sz="4800" b="1" dirty="0">
                <a:solidFill>
                  <a:srgbClr val="FFC000"/>
                </a:solidFill>
              </a:rPr>
              <a:t>Opdracht</a:t>
            </a:r>
          </a:p>
        </p:txBody>
      </p:sp>
      <p:sp>
        <p:nvSpPr>
          <p:cNvPr id="2" name="Tekstvak 1">
            <a:extLst>
              <a:ext uri="{FF2B5EF4-FFF2-40B4-BE49-F238E27FC236}">
                <a16:creationId xmlns:a16="http://schemas.microsoft.com/office/drawing/2014/main" id="{547EE2A3-EF8C-0CA0-6064-1FD7F444E5A0}"/>
              </a:ext>
            </a:extLst>
          </p:cNvPr>
          <p:cNvSpPr txBox="1"/>
          <p:nvPr/>
        </p:nvSpPr>
        <p:spPr>
          <a:xfrm>
            <a:off x="2234249" y="3105833"/>
            <a:ext cx="6975835" cy="646331"/>
          </a:xfrm>
          <a:prstGeom prst="rect">
            <a:avLst/>
          </a:prstGeom>
          <a:noFill/>
        </p:spPr>
        <p:txBody>
          <a:bodyPr wrap="square" rtlCol="0">
            <a:spAutoFit/>
          </a:bodyPr>
          <a:lstStyle/>
          <a:p>
            <a:pPr algn="ctr"/>
            <a:r>
              <a:rPr lang="nl-NL" sz="3600" dirty="0">
                <a:solidFill>
                  <a:schemeClr val="bg1"/>
                </a:solidFill>
              </a:rPr>
              <a:t>Slapen / Wakker blijven</a:t>
            </a:r>
          </a:p>
        </p:txBody>
      </p:sp>
    </p:spTree>
    <p:extLst>
      <p:ext uri="{BB962C8B-B14F-4D97-AF65-F5344CB8AC3E}">
        <p14:creationId xmlns:p14="http://schemas.microsoft.com/office/powerpoint/2010/main" val="328930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26CAEC-C70C-4C28-8213-C41DBCF1D328}"/>
              </a:ext>
            </a:extLst>
          </p:cNvPr>
          <p:cNvSpPr/>
          <p:nvPr/>
        </p:nvSpPr>
        <p:spPr>
          <a:xfrm>
            <a:off x="1" y="687747"/>
            <a:ext cx="10954138" cy="830997"/>
          </a:xfrm>
          <a:prstGeom prst="rect">
            <a:avLst/>
          </a:prstGeom>
        </p:spPr>
        <p:txBody>
          <a:bodyPr wrap="square">
            <a:spAutoFit/>
          </a:bodyPr>
          <a:lstStyle/>
          <a:p>
            <a:pPr algn="ctr"/>
            <a:r>
              <a:rPr lang="nl-NL" sz="4800" dirty="0">
                <a:solidFill>
                  <a:srgbClr val="FF9900"/>
                </a:solidFill>
              </a:rPr>
              <a:t>Waarom we slapen</a:t>
            </a:r>
          </a:p>
        </p:txBody>
      </p:sp>
      <p:sp>
        <p:nvSpPr>
          <p:cNvPr id="2" name="Tekstvak 1">
            <a:extLst>
              <a:ext uri="{FF2B5EF4-FFF2-40B4-BE49-F238E27FC236}">
                <a16:creationId xmlns:a16="http://schemas.microsoft.com/office/drawing/2014/main" id="{547EE2A3-EF8C-0CA0-6064-1FD7F444E5A0}"/>
              </a:ext>
            </a:extLst>
          </p:cNvPr>
          <p:cNvSpPr txBox="1"/>
          <p:nvPr/>
        </p:nvSpPr>
        <p:spPr>
          <a:xfrm>
            <a:off x="414778" y="1960775"/>
            <a:ext cx="9992413" cy="3108543"/>
          </a:xfrm>
          <a:prstGeom prst="rect">
            <a:avLst/>
          </a:prstGeom>
          <a:noFill/>
        </p:spPr>
        <p:txBody>
          <a:bodyPr wrap="square" rtlCol="0">
            <a:spAutoFit/>
          </a:bodyPr>
          <a:lstStyle/>
          <a:p>
            <a:r>
              <a:rPr lang="nl-NL" sz="3600" dirty="0">
                <a:solidFill>
                  <a:srgbClr val="FF9900"/>
                </a:solidFill>
              </a:rPr>
              <a:t>Fysiek</a:t>
            </a:r>
            <a:r>
              <a:rPr lang="nl-NL" sz="3600" dirty="0"/>
              <a:t>					</a:t>
            </a:r>
            <a:r>
              <a:rPr lang="nl-NL" sz="3600" dirty="0">
                <a:solidFill>
                  <a:srgbClr val="FF9900"/>
                </a:solidFill>
              </a:rPr>
              <a:t>Geestelijk</a:t>
            </a:r>
          </a:p>
          <a:p>
            <a:r>
              <a:rPr lang="nl-NL" sz="3200" dirty="0"/>
              <a:t>Reparatie	cellen			Stemming</a:t>
            </a:r>
          </a:p>
          <a:p>
            <a:r>
              <a:rPr lang="nl-NL" sz="3200" dirty="0"/>
              <a:t>Immuunsysteem			Geheugen</a:t>
            </a:r>
          </a:p>
          <a:p>
            <a:r>
              <a:rPr lang="nl-NL" sz="3200" dirty="0"/>
              <a:t>Hormoonhuishouding		Concentratie</a:t>
            </a:r>
          </a:p>
          <a:p>
            <a:r>
              <a:rPr lang="nl-NL" sz="3200" dirty="0"/>
              <a:t>Nieuwe energie			Leervermogen</a:t>
            </a:r>
          </a:p>
          <a:p>
            <a:r>
              <a:rPr lang="nl-NL" sz="3200" dirty="0"/>
              <a:t>Herstel na sporten 			Reactievermogen</a:t>
            </a:r>
          </a:p>
        </p:txBody>
      </p:sp>
    </p:spTree>
    <p:extLst>
      <p:ext uri="{BB962C8B-B14F-4D97-AF65-F5344CB8AC3E}">
        <p14:creationId xmlns:p14="http://schemas.microsoft.com/office/powerpoint/2010/main" val="75071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et Circadiaanse ritme en slaap - ToHealth! Zijn jouw hormonen in balans?">
            <a:extLst>
              <a:ext uri="{FF2B5EF4-FFF2-40B4-BE49-F238E27FC236}">
                <a16:creationId xmlns:a16="http://schemas.microsoft.com/office/drawing/2014/main" id="{B61A2B9A-868D-E036-FB8B-283A91B56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174" y="1373811"/>
            <a:ext cx="8344842" cy="521552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D4AF835-2887-03AF-0657-B24EDFBFA110}"/>
              </a:ext>
            </a:extLst>
          </p:cNvPr>
          <p:cNvSpPr txBox="1"/>
          <p:nvPr/>
        </p:nvSpPr>
        <p:spPr>
          <a:xfrm>
            <a:off x="1250302" y="268663"/>
            <a:ext cx="8983167" cy="769441"/>
          </a:xfrm>
          <a:prstGeom prst="rect">
            <a:avLst/>
          </a:prstGeom>
          <a:noFill/>
        </p:spPr>
        <p:txBody>
          <a:bodyPr wrap="square" rtlCol="0">
            <a:spAutoFit/>
          </a:bodyPr>
          <a:lstStyle/>
          <a:p>
            <a:r>
              <a:rPr lang="nl-NL" sz="4400" dirty="0">
                <a:solidFill>
                  <a:srgbClr val="FF9900"/>
                </a:solidFill>
              </a:rPr>
              <a:t>Circadiaans ritme/ Biologische klok</a:t>
            </a:r>
          </a:p>
        </p:txBody>
      </p:sp>
    </p:spTree>
    <p:extLst>
      <p:ext uri="{BB962C8B-B14F-4D97-AF65-F5344CB8AC3E}">
        <p14:creationId xmlns:p14="http://schemas.microsoft.com/office/powerpoint/2010/main" val="53052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 fasen van de slaapcyclus | Dorsoo">
            <a:extLst>
              <a:ext uri="{FF2B5EF4-FFF2-40B4-BE49-F238E27FC236}">
                <a16:creationId xmlns:a16="http://schemas.microsoft.com/office/drawing/2014/main" id="{D2FE268C-7EDE-7C2E-F7A5-191687B95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8" y="1525330"/>
            <a:ext cx="9983755" cy="524869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0708CD48-ED97-9177-51F1-F67F79D8FE1E}"/>
              </a:ext>
            </a:extLst>
          </p:cNvPr>
          <p:cNvSpPr txBox="1"/>
          <p:nvPr/>
        </p:nvSpPr>
        <p:spPr>
          <a:xfrm>
            <a:off x="1104122" y="307526"/>
            <a:ext cx="9983755" cy="830997"/>
          </a:xfrm>
          <a:prstGeom prst="rect">
            <a:avLst/>
          </a:prstGeom>
          <a:noFill/>
        </p:spPr>
        <p:txBody>
          <a:bodyPr wrap="square" rtlCol="0">
            <a:spAutoFit/>
          </a:bodyPr>
          <a:lstStyle/>
          <a:p>
            <a:r>
              <a:rPr lang="nl-NL" sz="4800" dirty="0">
                <a:solidFill>
                  <a:srgbClr val="FF9900"/>
                </a:solidFill>
              </a:rPr>
              <a:t>Verschillende stadia van de slaap</a:t>
            </a:r>
          </a:p>
        </p:txBody>
      </p:sp>
    </p:spTree>
    <p:extLst>
      <p:ext uri="{BB962C8B-B14F-4D97-AF65-F5344CB8AC3E}">
        <p14:creationId xmlns:p14="http://schemas.microsoft.com/office/powerpoint/2010/main" val="95951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37683ED-7845-838B-FDC3-6E9F8F52B7C2}"/>
              </a:ext>
            </a:extLst>
          </p:cNvPr>
          <p:cNvSpPr txBox="1"/>
          <p:nvPr/>
        </p:nvSpPr>
        <p:spPr>
          <a:xfrm>
            <a:off x="1101012" y="2598003"/>
            <a:ext cx="9445850" cy="830997"/>
          </a:xfrm>
          <a:prstGeom prst="rect">
            <a:avLst/>
          </a:prstGeom>
          <a:noFill/>
        </p:spPr>
        <p:txBody>
          <a:bodyPr wrap="square" rtlCol="0">
            <a:spAutoFit/>
          </a:bodyPr>
          <a:lstStyle/>
          <a:p>
            <a:r>
              <a:rPr lang="nl-NL" sz="4800" dirty="0">
                <a:solidFill>
                  <a:srgbClr val="FF9900"/>
                </a:solidFill>
              </a:rPr>
              <a:t>Ik slaap er nog een nachtje over</a:t>
            </a:r>
          </a:p>
        </p:txBody>
      </p:sp>
    </p:spTree>
    <p:extLst>
      <p:ext uri="{BB962C8B-B14F-4D97-AF65-F5344CB8AC3E}">
        <p14:creationId xmlns:p14="http://schemas.microsoft.com/office/powerpoint/2010/main" val="337825230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E6E4AF02-5C10-44D0-A230-946A6F34CCDE}" vid="{CC458DE2-19B8-4F17-B718-BC3D7DDCD51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E64203A556DD4493A2D7467ABE9F74" ma:contentTypeVersion="10" ma:contentTypeDescription="Een nieuw document maken." ma:contentTypeScope="" ma:versionID="ffc6e068e809f5e747a939d86fcbc010">
  <xsd:schema xmlns:xsd="http://www.w3.org/2001/XMLSchema" xmlns:xs="http://www.w3.org/2001/XMLSchema" xmlns:p="http://schemas.microsoft.com/office/2006/metadata/properties" xmlns:ns2="65500c22-7e54-44b7-8c5a-9aea63a68715" xmlns:ns3="2f8775d2-85bf-4f18-b22c-2bcf876e081a" targetNamespace="http://schemas.microsoft.com/office/2006/metadata/properties" ma:root="true" ma:fieldsID="254eed1d2e9c38e02e9abe814d2685f8" ns2:_="" ns3:_="">
    <xsd:import namespace="65500c22-7e54-44b7-8c5a-9aea63a68715"/>
    <xsd:import namespace="2f8775d2-85bf-4f18-b22c-2bcf876e081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00c22-7e54-44b7-8c5a-9aea63a687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8775d2-85bf-4f18-b22c-2bcf876e081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f0cc8a4-2c18-4584-b75c-c1dcceb01899}" ma:internalName="TaxCatchAll" ma:showField="CatchAllData" ma:web="2f8775d2-85bf-4f18-b22c-2bcf876e081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500c22-7e54-44b7-8c5a-9aea63a68715">
      <Terms xmlns="http://schemas.microsoft.com/office/infopath/2007/PartnerControls"/>
    </lcf76f155ced4ddcb4097134ff3c332f>
    <TaxCatchAll xmlns="2f8775d2-85bf-4f18-b22c-2bcf876e081a" xsi:nil="true"/>
  </documentManagement>
</p:properties>
</file>

<file path=customXml/itemProps1.xml><?xml version="1.0" encoding="utf-8"?>
<ds:datastoreItem xmlns:ds="http://schemas.openxmlformats.org/officeDocument/2006/customXml" ds:itemID="{588DCDA3-7903-4593-8F00-520669CABE98}"/>
</file>

<file path=customXml/itemProps2.xml><?xml version="1.0" encoding="utf-8"?>
<ds:datastoreItem xmlns:ds="http://schemas.openxmlformats.org/officeDocument/2006/customXml" ds:itemID="{3F784C6B-443B-4937-87F7-B27A2C023498}"/>
</file>

<file path=customXml/itemProps3.xml><?xml version="1.0" encoding="utf-8"?>
<ds:datastoreItem xmlns:ds="http://schemas.openxmlformats.org/officeDocument/2006/customXml" ds:itemID="{A009290B-3B35-45FB-BB04-269CDC330F53}"/>
</file>

<file path=docProps/app.xml><?xml version="1.0" encoding="utf-8"?>
<Properties xmlns="http://schemas.openxmlformats.org/officeDocument/2006/extended-properties" xmlns:vt="http://schemas.openxmlformats.org/officeDocument/2006/docPropsVTypes">
  <Template>Presentatie mbo zone</Template>
  <TotalTime>12841</TotalTime>
  <Words>807</Words>
  <Application>Microsoft Office PowerPoint</Application>
  <PresentationFormat>Breedbeeld</PresentationFormat>
  <Paragraphs>126</Paragraphs>
  <Slides>24</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Merle Heusschen</dc:creator>
  <cp:lastModifiedBy>Wilma Coppes</cp:lastModifiedBy>
  <cp:revision>20</cp:revision>
  <cp:lastPrinted>2023-02-14T11:58:51Z</cp:lastPrinted>
  <dcterms:created xsi:type="dcterms:W3CDTF">2022-06-09T09:17:18Z</dcterms:created>
  <dcterms:modified xsi:type="dcterms:W3CDTF">2023-03-06T12:16:17Z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0x01010054E64203A556DD4493A2D7467ABE9F74</vt:lpwstr>
  </property>
</Properties>
</file>