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3" r:id="rId6"/>
    <p:sldId id="268" r:id="rId7"/>
    <p:sldId id="269" r:id="rId8"/>
    <p:sldId id="271" r:id="rId9"/>
    <p:sldId id="272" r:id="rId10"/>
    <p:sldId id="270" r:id="rId11"/>
    <p:sldId id="273" r:id="rId12"/>
    <p:sldId id="275" r:id="rId13"/>
    <p:sldId id="276" r:id="rId14"/>
    <p:sldId id="277" r:id="rId15"/>
    <p:sldId id="278" r:id="rId16"/>
    <p:sldId id="267" r:id="rId17"/>
    <p:sldId id="261" r:id="rId18"/>
    <p:sldId id="279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5D947"/>
    <a:srgbClr val="AE78D6"/>
    <a:srgbClr val="EE8A4C"/>
    <a:srgbClr val="FDF1E9"/>
    <a:srgbClr val="FC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DFA68-AEBF-439C-B143-A01E429209E6}" v="591" dt="2023-02-16T06:21:57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9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8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8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5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0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11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17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26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6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7E7D-C5AC-4B81-8191-DBC5C890D7F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8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vm.nl/gecombineerde-leefstijlinterventie/programmas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zorginstituutnederland.nl/Verzekerde+zorg/gecombineerde-leefstijlinterventie-gli-zv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vitalys.nl/" TargetMode="External"/><Relationship Id="rId4" Type="http://schemas.openxmlformats.org/officeDocument/2006/relationships/hyperlink" Target="https://www.loketgezondleven.nl/gezondheidsthema/overgewicht/gecombineerde-leefstijlinterventie/kaartje-aanbod-GL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shamrock-klavertje-vier-iers-311391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8074" y="558047"/>
            <a:ext cx="10983433" cy="6230679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b="1" dirty="0">
                <a:latin typeface="+mn-lt"/>
              </a:rPr>
              <a:t>Goedemorgen!</a:t>
            </a:r>
            <a:br>
              <a:rPr lang="nl-NL" sz="3200" dirty="0"/>
            </a:br>
            <a:br>
              <a:rPr lang="nl-NL" sz="4000" dirty="0"/>
            </a:br>
            <a:r>
              <a:rPr lang="nl-NL" sz="4000" dirty="0"/>
              <a:t>Themadag Vitaliteit</a:t>
            </a:r>
            <a:br>
              <a:rPr lang="nl-NL" sz="4000" dirty="0"/>
            </a:br>
            <a:r>
              <a:rPr lang="nl-NL" sz="4000" dirty="0"/>
              <a:t>16 februari 2023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Ingrid van der Pasch</a:t>
            </a:r>
            <a:br>
              <a:rPr lang="nl-NL" sz="4000" dirty="0"/>
            </a:br>
            <a:br>
              <a:rPr lang="nl-NL" sz="4000" dirty="0"/>
            </a:br>
            <a:r>
              <a:rPr lang="nl-NL" sz="4400" b="1" dirty="0"/>
              <a:t>Ik ben te zwaar, en nu?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Lokaal </a:t>
            </a:r>
            <a:r>
              <a:rPr lang="nl-NL" sz="4000" strike="sngStrike" dirty="0"/>
              <a:t>B0001</a:t>
            </a:r>
            <a:r>
              <a:rPr lang="nl-NL" sz="4000" dirty="0"/>
              <a:t> 11:15-12:15u</a:t>
            </a:r>
            <a:br>
              <a:rPr lang="nl-NL" sz="4000" dirty="0"/>
            </a:br>
            <a:r>
              <a:rPr lang="nl-NL" sz="4000" dirty="0"/>
              <a:t> 	    </a:t>
            </a:r>
            <a:r>
              <a:rPr lang="nl-NL" sz="4000" strike="sngStrike" dirty="0"/>
              <a:t>C0005</a:t>
            </a:r>
            <a:r>
              <a:rPr lang="nl-NL" sz="4000" dirty="0"/>
              <a:t>   C0007</a:t>
            </a:r>
            <a:br>
              <a:rPr lang="nl-NL" sz="4000" dirty="0"/>
            </a:br>
            <a:br>
              <a:rPr lang="nl-NL" sz="4000" dirty="0"/>
            </a:br>
            <a:endParaRPr lang="nl-NL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F67FC63-5EE7-62FE-92EA-EA730823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923">
            <a:off x="6434401" y="1246908"/>
            <a:ext cx="5350721" cy="53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2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Oplossingen</a:t>
            </a: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41D14D1-E469-E3F3-ED26-CEF320D77ED7}"/>
              </a:ext>
            </a:extLst>
          </p:cNvPr>
          <p:cNvSpPr txBox="1"/>
          <p:nvPr/>
        </p:nvSpPr>
        <p:spPr>
          <a:xfrm rot="296144">
            <a:off x="6532102" y="514498"/>
            <a:ext cx="5059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strike="sngStrike" dirty="0">
                <a:solidFill>
                  <a:srgbClr val="FF0000"/>
                </a:solidFill>
                <a:latin typeface="Amasis MT Pro Black" panose="02040A04050005020304" pitchFamily="18" charset="0"/>
              </a:rPr>
              <a:t> Diëten !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D9CE0A4-F127-3DC0-F24C-C93AF2CCCBEB}"/>
              </a:ext>
            </a:extLst>
          </p:cNvPr>
          <p:cNvSpPr txBox="1"/>
          <p:nvPr/>
        </p:nvSpPr>
        <p:spPr>
          <a:xfrm>
            <a:off x="901098" y="2401945"/>
            <a:ext cx="10846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400" b="1" dirty="0">
                <a:solidFill>
                  <a:srgbClr val="00FF00"/>
                </a:solidFill>
                <a:latin typeface="Amasis MT Pro Black" panose="02040A04050005020304" pitchFamily="18" charset="0"/>
              </a:rPr>
              <a:t>Gewoontes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25E42A5-B5E3-EC79-8CAD-B452BFAD167D}"/>
              </a:ext>
            </a:extLst>
          </p:cNvPr>
          <p:cNvSpPr txBox="1"/>
          <p:nvPr/>
        </p:nvSpPr>
        <p:spPr>
          <a:xfrm rot="21329156">
            <a:off x="613459" y="1494209"/>
            <a:ext cx="4863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>
                <a:solidFill>
                  <a:srgbClr val="AE78D6"/>
                </a:solidFill>
                <a:latin typeface="Amasis MT Pro Black" panose="02040A04050005020304" pitchFamily="18" charset="0"/>
              </a:rPr>
              <a:t>Medicatie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A743F9-2F1A-CF77-766F-7DFEF5A1A3EA}"/>
              </a:ext>
            </a:extLst>
          </p:cNvPr>
          <p:cNvSpPr/>
          <p:nvPr/>
        </p:nvSpPr>
        <p:spPr>
          <a:xfrm rot="21414538">
            <a:off x="7205709" y="4890505"/>
            <a:ext cx="4682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Amasis MT Pro Black" panose="02040A04050005020304" pitchFamily="18" charset="0"/>
              </a:rPr>
              <a:t>Operatie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955ECF5-0351-8173-FB4D-4B9024D76FE4}"/>
              </a:ext>
            </a:extLst>
          </p:cNvPr>
          <p:cNvSpPr txBox="1"/>
          <p:nvPr/>
        </p:nvSpPr>
        <p:spPr>
          <a:xfrm>
            <a:off x="184987" y="4765216"/>
            <a:ext cx="6139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05D947"/>
                </a:solidFill>
                <a:latin typeface="Amasis MT Pro Black" panose="02040A04050005020304" pitchFamily="18" charset="0"/>
              </a:rPr>
              <a:t>Meer bewegen, minder eten</a:t>
            </a:r>
          </a:p>
        </p:txBody>
      </p:sp>
    </p:spTree>
    <p:extLst>
      <p:ext uri="{BB962C8B-B14F-4D97-AF65-F5344CB8AC3E}">
        <p14:creationId xmlns:p14="http://schemas.microsoft.com/office/powerpoint/2010/main" val="21823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300" b="1" dirty="0"/>
              <a:t>Oplossingen</a:t>
            </a: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r>
              <a:rPr lang="nl-NL" sz="4400" dirty="0">
                <a:solidFill>
                  <a:srgbClr val="00FF00"/>
                </a:solidFill>
                <a:latin typeface="Amasis MT Pro Black" panose="02040A04050005020304" pitchFamily="18" charset="0"/>
              </a:rPr>
              <a:t>Gecombineerde Leefstijl Interventie (GLI)</a:t>
            </a:r>
            <a:br>
              <a:rPr lang="nl-NL" sz="4000" dirty="0"/>
            </a:br>
            <a:r>
              <a:rPr lang="nl-NL" sz="4000" dirty="0">
                <a:solidFill>
                  <a:srgbClr val="00B050"/>
                </a:solidFill>
              </a:rPr>
              <a:t>- informeren</a:t>
            </a:r>
            <a:r>
              <a:rPr lang="nl-NL" sz="4000" dirty="0"/>
              <a:t>: </a:t>
            </a:r>
            <a:br>
              <a:rPr lang="nl-NL" sz="4000" dirty="0"/>
            </a:br>
            <a:r>
              <a:rPr lang="nl-NL" sz="4000" dirty="0"/>
              <a:t>	</a:t>
            </a:r>
            <a:r>
              <a:rPr lang="nl-NL" sz="3100" dirty="0"/>
              <a:t>werking lichaam (spieren/vet, hormonen/eten/slapen, supermarkt,</a:t>
            </a:r>
            <a:br>
              <a:rPr lang="nl-NL" sz="3100" dirty="0"/>
            </a:br>
            <a:r>
              <a:rPr lang="nl-NL" sz="3100" dirty="0"/>
              <a:t> 	oefeningen, stress, beweegmakelaar, mee naar sportles</a:t>
            </a:r>
            <a:br>
              <a:rPr lang="nl-NL" sz="4000" dirty="0"/>
            </a:br>
            <a:r>
              <a:rPr lang="nl-NL" sz="4000" dirty="0">
                <a:solidFill>
                  <a:srgbClr val="00B050"/>
                </a:solidFill>
              </a:rPr>
              <a:t>- gewoontes				</a:t>
            </a:r>
            <a:br>
              <a:rPr lang="nl-NL" sz="4000" dirty="0">
                <a:solidFill>
                  <a:srgbClr val="00B050"/>
                </a:solidFill>
              </a:rPr>
            </a:br>
            <a:r>
              <a:rPr lang="nl-NL" sz="4000" dirty="0">
                <a:solidFill>
                  <a:srgbClr val="00B050"/>
                </a:solidFill>
              </a:rPr>
              <a:t>- bewegen</a:t>
            </a:r>
            <a:br>
              <a:rPr lang="nl-NL" sz="4000" dirty="0">
                <a:solidFill>
                  <a:srgbClr val="00B050"/>
                </a:solidFill>
              </a:rPr>
            </a:br>
            <a:r>
              <a:rPr lang="nl-NL" sz="4000" dirty="0">
                <a:solidFill>
                  <a:srgbClr val="00B050"/>
                </a:solidFill>
              </a:rPr>
              <a:t>- eten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D9CE0A4-F127-3DC0-F24C-C93AF2CCCBEB}"/>
              </a:ext>
            </a:extLst>
          </p:cNvPr>
          <p:cNvSpPr txBox="1"/>
          <p:nvPr/>
        </p:nvSpPr>
        <p:spPr>
          <a:xfrm>
            <a:off x="4165506" y="930348"/>
            <a:ext cx="10846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dirty="0">
                <a:solidFill>
                  <a:srgbClr val="00FF00"/>
                </a:solidFill>
                <a:latin typeface="Amasis MT Pro Black" panose="02040A04050005020304" pitchFamily="18" charset="0"/>
              </a:rPr>
              <a:t>Gewoontes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FA7619D-51CC-F275-D8CE-2B24340A1E61}"/>
              </a:ext>
            </a:extLst>
          </p:cNvPr>
          <p:cNvSpPr txBox="1"/>
          <p:nvPr/>
        </p:nvSpPr>
        <p:spPr>
          <a:xfrm>
            <a:off x="4938918" y="4207277"/>
            <a:ext cx="7400544" cy="28315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5D947"/>
                </a:solidFill>
              </a:rPr>
              <a:t>Vergoed door ziektekostenverzekering</a:t>
            </a:r>
          </a:p>
          <a:p>
            <a:r>
              <a:rPr lang="nl-NL" sz="3200" dirty="0">
                <a:solidFill>
                  <a:srgbClr val="05D947"/>
                </a:solidFill>
              </a:rPr>
              <a:t>Duurt 2 jaar: behandeling en onderhoud</a:t>
            </a:r>
          </a:p>
          <a:p>
            <a:r>
              <a:rPr lang="nl-NL" sz="3200" dirty="0">
                <a:solidFill>
                  <a:srgbClr val="05D947"/>
                </a:solidFill>
              </a:rPr>
              <a:t>7 verschillende soorten vergoed</a:t>
            </a:r>
          </a:p>
          <a:p>
            <a:r>
              <a:rPr lang="nl-NL" sz="3200" dirty="0">
                <a:solidFill>
                  <a:srgbClr val="05D947"/>
                </a:solidFill>
              </a:rPr>
              <a:t>Coach – diëtist – fysiotherapeut of </a:t>
            </a:r>
            <a:br>
              <a:rPr lang="nl-NL" sz="3200" dirty="0">
                <a:solidFill>
                  <a:srgbClr val="05D947"/>
                </a:solidFill>
              </a:rPr>
            </a:br>
            <a:r>
              <a:rPr lang="nl-NL" sz="3200" dirty="0">
                <a:solidFill>
                  <a:srgbClr val="05D947"/>
                </a:solidFill>
              </a:rPr>
              <a:t>    alleen coach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77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Oplossingen</a:t>
            </a: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Gecombineerde Leefstijl Interventie (GLI)</a:t>
            </a:r>
            <a:br>
              <a:rPr lang="nl-NL" sz="4000" dirty="0"/>
            </a:br>
            <a:r>
              <a:rPr lang="nl-NL" sz="4000" dirty="0"/>
              <a:t>- eten				</a:t>
            </a:r>
            <a:br>
              <a:rPr lang="nl-NL" sz="4000" dirty="0"/>
            </a:br>
            <a:r>
              <a:rPr lang="nl-NL" sz="4000" dirty="0"/>
              <a:t>- bewegen</a:t>
            </a:r>
            <a:br>
              <a:rPr lang="nl-NL" sz="4000" dirty="0"/>
            </a:br>
            <a:r>
              <a:rPr lang="nl-NL" sz="4000" dirty="0"/>
              <a:t>- stress</a:t>
            </a:r>
            <a:br>
              <a:rPr lang="nl-NL" sz="4000" dirty="0"/>
            </a:br>
            <a:r>
              <a:rPr lang="nl-NL" sz="4000" dirty="0"/>
              <a:t>- slapen</a:t>
            </a:r>
            <a:br>
              <a:rPr lang="nl-NL" sz="4000" dirty="0"/>
            </a:br>
            <a:r>
              <a:rPr lang="nl-NL" sz="4000" dirty="0"/>
              <a:t>- hormonen</a:t>
            </a:r>
            <a:br>
              <a:rPr lang="nl-NL" sz="4000" dirty="0"/>
            </a:br>
            <a:r>
              <a:rPr lang="nl-NL" sz="4000" dirty="0"/>
              <a:t>- supermarkt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D9CE0A4-F127-3DC0-F24C-C93AF2CCCBEB}"/>
              </a:ext>
            </a:extLst>
          </p:cNvPr>
          <p:cNvSpPr txBox="1"/>
          <p:nvPr/>
        </p:nvSpPr>
        <p:spPr>
          <a:xfrm>
            <a:off x="4165506" y="930348"/>
            <a:ext cx="10846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dirty="0">
                <a:solidFill>
                  <a:srgbClr val="00FF00"/>
                </a:solidFill>
                <a:latin typeface="Amasis MT Pro Black" panose="02040A04050005020304" pitchFamily="18" charset="0"/>
              </a:rPr>
              <a:t>Gewoontes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FA7619D-51CC-F275-D8CE-2B24340A1E61}"/>
              </a:ext>
            </a:extLst>
          </p:cNvPr>
          <p:cNvSpPr txBox="1"/>
          <p:nvPr/>
        </p:nvSpPr>
        <p:spPr>
          <a:xfrm>
            <a:off x="5221224" y="3163824"/>
            <a:ext cx="5804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Vergoed door ziektekostenverzekering</a:t>
            </a:r>
          </a:p>
          <a:p>
            <a:r>
              <a:rPr lang="nl-NL" dirty="0"/>
              <a:t>Duurt 2 jaar: behandeling en onderhoud</a:t>
            </a:r>
          </a:p>
          <a:p>
            <a:r>
              <a:rPr lang="nl-NL" dirty="0"/>
              <a:t>7 verschillende soorten vergoed</a:t>
            </a:r>
          </a:p>
          <a:p>
            <a:r>
              <a:rPr lang="nl-NL" dirty="0"/>
              <a:t>Coach – diëtist – fysiotherapeut of alleen coach 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D048EB-86A3-633A-50F1-51DD4248C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905" y="4209680"/>
            <a:ext cx="3572374" cy="26483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C4C099-B3C1-8E67-680A-222D6E79F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97" y="142416"/>
            <a:ext cx="11326806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4000" dirty="0"/>
              <a:t>Linkjes</a:t>
            </a:r>
            <a:br>
              <a:rPr lang="nl-NL" sz="4000" dirty="0"/>
            </a:br>
            <a:br>
              <a:rPr lang="nl-NL" sz="4000" dirty="0"/>
            </a:br>
            <a:r>
              <a:rPr lang="nl-NL" sz="3200" dirty="0"/>
              <a:t>Wat is GLI</a:t>
            </a:r>
            <a:br>
              <a:rPr lang="nl-NL" sz="4000" dirty="0"/>
            </a:br>
            <a:r>
              <a:rPr lang="nl-NL" sz="1300" dirty="0">
                <a:hlinkClick r:id="rId2"/>
              </a:rPr>
              <a:t>https://www.zorginstituutnederland.nl/Verzekerde+zorg/gecombineerde*leefstijlinterventie*gli*zvw</a:t>
            </a:r>
            <a:br>
              <a:rPr lang="nl-NL" sz="4000" dirty="0"/>
            </a:br>
            <a:br>
              <a:rPr lang="nl-NL" sz="4000" dirty="0"/>
            </a:br>
            <a:r>
              <a:rPr lang="nl-NL" sz="3200" dirty="0"/>
              <a:t>Soorten GLI</a:t>
            </a:r>
            <a:br>
              <a:rPr lang="nl-NL" sz="4000" dirty="0"/>
            </a:br>
            <a:r>
              <a:rPr lang="nl-NL" sz="1300" dirty="0">
                <a:hlinkClick r:id="rId3"/>
              </a:rPr>
              <a:t>https://www.rivm.nl/gecombineerde*leefstijlinterventie/programmas</a:t>
            </a:r>
            <a:br>
              <a:rPr lang="nl-NL" sz="4000" dirty="0"/>
            </a:br>
            <a:br>
              <a:rPr lang="nl-NL" sz="4000" dirty="0"/>
            </a:br>
            <a:r>
              <a:rPr lang="nl-NL" sz="3200" dirty="0"/>
              <a:t>GLI in de buurt</a:t>
            </a:r>
            <a:br>
              <a:rPr lang="nl-NL" sz="4000" dirty="0"/>
            </a:br>
            <a:r>
              <a:rPr lang="nl-NL" sz="1300" dirty="0">
                <a:hlinkClick r:id="rId4"/>
              </a:rPr>
              <a:t>https://www.loketgezondleven.nl/gezondheidsthema/overgewicht/gecombineerde*leefstijlinterventie/kaartje*aanbod*GLI</a:t>
            </a:r>
            <a:br>
              <a:rPr lang="nl-NL" sz="4000" dirty="0"/>
            </a:br>
            <a:br>
              <a:rPr lang="nl-NL" sz="4000" dirty="0"/>
            </a:br>
            <a:r>
              <a:rPr lang="nl-NL" sz="3200" dirty="0"/>
              <a:t>Maagoperatie</a:t>
            </a:r>
            <a:br>
              <a:rPr lang="nl-NL" sz="4000" dirty="0"/>
            </a:br>
            <a:r>
              <a:rPr lang="nl-NL" sz="13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https://www.vitalys.nl</a:t>
            </a:r>
            <a:br>
              <a:rPr lang="nl-NL" sz="1300" dirty="0"/>
            </a:b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CCD506-054E-D361-BFF7-D7616333B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55674">
            <a:off x="8326754" y="2570109"/>
            <a:ext cx="3628916" cy="361580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67F334-600E-DE3F-41A1-0FCF0CDED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447" y="5003867"/>
            <a:ext cx="1269293" cy="14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183" y="542260"/>
            <a:ext cx="11278323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4800" b="1" dirty="0"/>
              <a:t>Tips</a:t>
            </a: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A1D7E3-F5F8-400E-7684-58EB1CB9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271" y="2999345"/>
            <a:ext cx="3852625" cy="385865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FE61280-B59C-D57E-59CB-0C9DC6C1346F}"/>
              </a:ext>
            </a:extLst>
          </p:cNvPr>
          <p:cNvSpPr txBox="1"/>
          <p:nvPr/>
        </p:nvSpPr>
        <p:spPr>
          <a:xfrm>
            <a:off x="858380" y="3640334"/>
            <a:ext cx="32865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Amasis MT Pro Black" panose="020B0604020202020204" pitchFamily="18" charset="0"/>
              </a:rPr>
              <a:t>Elke		</a:t>
            </a:r>
          </a:p>
          <a:p>
            <a:r>
              <a:rPr lang="nl-NL" sz="3200" dirty="0">
                <a:solidFill>
                  <a:schemeClr val="bg1"/>
                </a:solidFill>
                <a:latin typeface="Amasis MT Pro Black" panose="020B0604020202020204" pitchFamily="18" charset="0"/>
              </a:rPr>
              <a:t>Week</a:t>
            </a:r>
          </a:p>
          <a:p>
            <a:endParaRPr lang="nl-NL" sz="4400" dirty="0">
              <a:solidFill>
                <a:schemeClr val="bg1"/>
              </a:solidFill>
              <a:latin typeface="Amasis MT Pro Black" panose="020B0604020202020204" pitchFamily="18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Amasis MT Pro Black" panose="020B0604020202020204" pitchFamily="18" charset="0"/>
              </a:rPr>
              <a:t>  haal-   doelen</a:t>
            </a:r>
            <a:br>
              <a:rPr lang="nl-NL" sz="3200" dirty="0">
                <a:solidFill>
                  <a:schemeClr val="bg1"/>
                </a:solidFill>
                <a:latin typeface="Amasis MT Pro Black" panose="020B0604020202020204" pitchFamily="18" charset="0"/>
              </a:rPr>
            </a:br>
            <a:r>
              <a:rPr lang="nl-NL" sz="3200" dirty="0">
                <a:solidFill>
                  <a:schemeClr val="bg1"/>
                </a:solidFill>
                <a:latin typeface="Amasis MT Pro Black" panose="020B0604020202020204" pitchFamily="18" charset="0"/>
              </a:rPr>
              <a:t>  bare    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19E6093-1031-AD00-13F0-17D212D4ED20}"/>
              </a:ext>
            </a:extLst>
          </p:cNvPr>
          <p:cNvSpPr txBox="1"/>
          <p:nvPr/>
        </p:nvSpPr>
        <p:spPr>
          <a:xfrm>
            <a:off x="2600354" y="3246929"/>
            <a:ext cx="1216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3</a:t>
            </a:r>
            <a:endParaRPr lang="nl-NL" b="1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C0E55FD-09F4-9E17-9BEC-A5FFFE35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349" y="949843"/>
            <a:ext cx="2763915" cy="486913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862D84E-8C1B-AA6C-33DA-BEF9C83D9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192" y="0"/>
            <a:ext cx="4546227" cy="33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Vragen?</a:t>
            </a: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46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FDE97B-90EF-7696-E94A-D83F3C1A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64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71850C2E-42FB-72EB-0C3D-CEC17865D7A5}"/>
              </a:ext>
            </a:extLst>
          </p:cNvPr>
          <p:cNvSpPr/>
          <p:nvPr/>
        </p:nvSpPr>
        <p:spPr>
          <a:xfrm>
            <a:off x="400493" y="877804"/>
            <a:ext cx="350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Wees lief </a:t>
            </a:r>
            <a:br>
              <a:rPr lang="nl-NL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nl-NL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voor jezelf</a:t>
            </a:r>
          </a:p>
        </p:txBody>
      </p:sp>
    </p:spTree>
    <p:extLst>
      <p:ext uri="{BB962C8B-B14F-4D97-AF65-F5344CB8AC3E}">
        <p14:creationId xmlns:p14="http://schemas.microsoft.com/office/powerpoint/2010/main" val="278481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300" b="1" dirty="0"/>
              <a:t>Planning</a:t>
            </a:r>
            <a:br>
              <a:rPr lang="nl-NL" sz="2200" dirty="0"/>
            </a:br>
            <a:br>
              <a:rPr lang="nl-NL" sz="2200" dirty="0"/>
            </a:br>
            <a:r>
              <a:rPr lang="nl-NL" sz="4000" dirty="0"/>
              <a:t>11:20 	Rondje voorstellen </a:t>
            </a:r>
            <a:br>
              <a:rPr lang="nl-NL" sz="4000" dirty="0"/>
            </a:br>
            <a:r>
              <a:rPr lang="nl-NL" sz="4000" dirty="0"/>
              <a:t>		  </a:t>
            </a:r>
            <a:r>
              <a:rPr lang="nl-NL" sz="3600" i="1" dirty="0">
                <a:solidFill>
                  <a:srgbClr val="EE8A4C"/>
                </a:solidFill>
              </a:rPr>
              <a:t>beweegpauze</a:t>
            </a:r>
            <a:br>
              <a:rPr lang="nl-NL" sz="4000" dirty="0"/>
            </a:br>
            <a:r>
              <a:rPr lang="nl-NL" sz="4000" dirty="0"/>
              <a:t>11:30	Wat is te zwaar?</a:t>
            </a:r>
            <a:br>
              <a:rPr lang="nl-NL" sz="4000" dirty="0"/>
            </a:br>
            <a:r>
              <a:rPr lang="nl-NL" sz="4800" dirty="0"/>
              <a:t>		  </a:t>
            </a:r>
            <a:r>
              <a:rPr lang="nl-NL" sz="3600" i="1" dirty="0">
                <a:solidFill>
                  <a:srgbClr val="EE8A4C"/>
                </a:solidFill>
              </a:rPr>
              <a:t>beweegpauze</a:t>
            </a:r>
            <a:br>
              <a:rPr lang="nl-NL" sz="4000" dirty="0"/>
            </a:br>
            <a:r>
              <a:rPr lang="nl-NL" sz="4000" dirty="0"/>
              <a:t>11:40	Oorzaken</a:t>
            </a:r>
            <a:br>
              <a:rPr lang="nl-NL" sz="4000" dirty="0"/>
            </a:br>
            <a:r>
              <a:rPr lang="nl-NL" sz="4800" dirty="0"/>
              <a:t>		  </a:t>
            </a:r>
            <a:r>
              <a:rPr lang="nl-NL" sz="3600" i="1" dirty="0">
                <a:solidFill>
                  <a:srgbClr val="EE8A4C"/>
                </a:solidFill>
              </a:rPr>
              <a:t>beweegpauze</a:t>
            </a:r>
            <a:br>
              <a:rPr lang="nl-NL" sz="4000" dirty="0"/>
            </a:br>
            <a:r>
              <a:rPr lang="nl-NL" sz="4000" dirty="0"/>
              <a:t>11:45	Oplossingen</a:t>
            </a:r>
            <a:br>
              <a:rPr lang="nl-NL" sz="4000" dirty="0"/>
            </a:br>
            <a:r>
              <a:rPr lang="nl-NL" sz="4800" dirty="0"/>
              <a:t>		  </a:t>
            </a:r>
            <a:r>
              <a:rPr lang="nl-NL" sz="3600" i="1" dirty="0">
                <a:solidFill>
                  <a:srgbClr val="EE8A4C"/>
                </a:solidFill>
              </a:rPr>
              <a:t>beweegpauze</a:t>
            </a:r>
            <a:br>
              <a:rPr lang="nl-NL" sz="4000" dirty="0"/>
            </a:br>
            <a:r>
              <a:rPr lang="nl-NL" sz="4000" dirty="0"/>
              <a:t>12:10	Afsluiting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B8C128-A238-4FD9-5AC9-AB6519720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69">
            <a:off x="7762417" y="1849934"/>
            <a:ext cx="4036654" cy="434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9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Voorstelrondje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Jouw naam</a:t>
            </a:r>
            <a:br>
              <a:rPr lang="nl-NL" sz="4000" dirty="0"/>
            </a:br>
            <a:r>
              <a:rPr lang="nl-NL" sz="4000" dirty="0"/>
              <a:t>Wat doe jij binnen Zone.college?</a:t>
            </a:r>
            <a:br>
              <a:rPr lang="nl-NL" sz="4000" dirty="0"/>
            </a:br>
            <a:r>
              <a:rPr lang="nl-NL" sz="4000" dirty="0" err="1"/>
              <a:t>Wat</a:t>
            </a:r>
            <a:r>
              <a:rPr lang="nl-NL" sz="4000" dirty="0"/>
              <a:t> doe je thuis vooral</a:t>
            </a:r>
            <a:br>
              <a:rPr lang="nl-NL" sz="4000" dirty="0"/>
            </a:br>
            <a:r>
              <a:rPr lang="nl-NL" sz="4000" dirty="0"/>
              <a:t>Wat is jouw doel voor vandaag?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9698C5A-0EDF-691C-85E9-5B9444F1A6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68028A-E07D-2AC8-6B33-8DD1AC6F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353" y="42390"/>
            <a:ext cx="4372585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Wat is te zwaar?</a:t>
            </a: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50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Wat is te zwaar?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BMI &gt; 25</a:t>
            </a:r>
            <a:br>
              <a:rPr lang="nl-NL" sz="1800" dirty="0"/>
            </a:br>
            <a:br>
              <a:rPr lang="nl-NL" sz="1800" dirty="0"/>
            </a:br>
            <a:r>
              <a:rPr lang="nl-NL" sz="4000" u="sng" dirty="0"/>
              <a:t>gewicht</a:t>
            </a:r>
            <a:br>
              <a:rPr lang="nl-NL" sz="4000" dirty="0"/>
            </a:br>
            <a:r>
              <a:rPr lang="nl-NL" sz="4000" dirty="0"/>
              <a:t>lengte*2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8749F0-9947-9E04-15CA-DDB8D165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98894"/>
            <a:ext cx="3071674" cy="293528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ABE7B99-5939-95E2-CBCA-4989FF5C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977" y="1759353"/>
            <a:ext cx="8511023" cy="50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Wat is te zwaar?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Gezondheidsrisico’s</a:t>
            </a: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9D4046-32A2-78FE-8A3F-C0FACA15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68" y="-1"/>
            <a:ext cx="68929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Oorzaken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62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Oorzaken verstoring in het lichaam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Verschilt per persoon, meestal een combinatie van… 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Omgeving </a:t>
            </a:r>
            <a:r>
              <a:rPr lang="nl-NL" sz="4000" dirty="0">
                <a:sym typeface="Wingdings" panose="05000000000000000000" pitchFamily="2" charset="2"/>
              </a:rPr>
              <a:t> </a:t>
            </a:r>
            <a:r>
              <a:rPr lang="nl-NL" sz="4000" dirty="0"/>
              <a:t>minder bewegen, anders eten</a:t>
            </a:r>
            <a:br>
              <a:rPr lang="nl-NL" sz="4000" dirty="0"/>
            </a:br>
            <a:r>
              <a:rPr lang="nl-NL" sz="4000" dirty="0"/>
              <a:t>Aanleg </a:t>
            </a:r>
            <a:br>
              <a:rPr lang="nl-NL" sz="4000" dirty="0"/>
            </a:br>
            <a:r>
              <a:rPr lang="nl-NL" sz="4000" dirty="0"/>
              <a:t>Ziekten (lichamelijk/ blessures, psychisch, erfelijk)</a:t>
            </a:r>
            <a:br>
              <a:rPr lang="nl-NL" sz="4000" dirty="0"/>
            </a:br>
            <a:r>
              <a:rPr lang="nl-NL" sz="4000" dirty="0"/>
              <a:t>Geneesmiddelen</a:t>
            </a:r>
            <a:br>
              <a:rPr lang="nl-NL" sz="4000" dirty="0"/>
            </a:br>
            <a:r>
              <a:rPr lang="nl-NL" sz="4000" dirty="0"/>
              <a:t>Hormonen (slapen, stress, teveel </a:t>
            </a:r>
            <a:r>
              <a:rPr lang="nl-NL" sz="4000" dirty="0" err="1"/>
              <a:t>dieten</a:t>
            </a:r>
            <a:r>
              <a:rPr lang="nl-NL" sz="4000" dirty="0"/>
              <a:t>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B8A99B7-083D-7E21-6CF0-666C2722A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726"/>
            <a:ext cx="12185260" cy="44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3459" y="542260"/>
            <a:ext cx="11178048" cy="5922335"/>
          </a:xfrm>
        </p:spPr>
        <p:txBody>
          <a:bodyPr anchor="t">
            <a:normAutofit/>
          </a:bodyPr>
          <a:lstStyle/>
          <a:p>
            <a:pPr algn="l"/>
            <a:r>
              <a:rPr lang="nl-NL" sz="5300" b="1" dirty="0"/>
              <a:t>Oplossingen</a:t>
            </a: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0838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64203A556DD4493A2D7467ABE9F74" ma:contentTypeVersion="10" ma:contentTypeDescription="Een nieuw document maken." ma:contentTypeScope="" ma:versionID="ffc6e068e809f5e747a939d86fcbc010">
  <xsd:schema xmlns:xsd="http://www.w3.org/2001/XMLSchema" xmlns:xs="http://www.w3.org/2001/XMLSchema" xmlns:p="http://schemas.microsoft.com/office/2006/metadata/properties" xmlns:ns2="65500c22-7e54-44b7-8c5a-9aea63a68715" xmlns:ns3="2f8775d2-85bf-4f18-b22c-2bcf876e081a" targetNamespace="http://schemas.microsoft.com/office/2006/metadata/properties" ma:root="true" ma:fieldsID="254eed1d2e9c38e02e9abe814d2685f8" ns2:_="" ns3:_="">
    <xsd:import namespace="65500c22-7e54-44b7-8c5a-9aea63a68715"/>
    <xsd:import namespace="2f8775d2-85bf-4f18-b22c-2bcf876e0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00c22-7e54-44b7-8c5a-9aea63a68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775d2-85bf-4f18-b22c-2bcf876e081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f0cc8a4-2c18-4584-b75c-c1dcceb01899}" ma:internalName="TaxCatchAll" ma:showField="CatchAllData" ma:web="2f8775d2-85bf-4f18-b22c-2bcf876e08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500c22-7e54-44b7-8c5a-9aea63a68715">
      <Terms xmlns="http://schemas.microsoft.com/office/infopath/2007/PartnerControls"/>
    </lcf76f155ced4ddcb4097134ff3c332f>
    <TaxCatchAll xmlns="2f8775d2-85bf-4f18-b22c-2bcf876e08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8CFA12-1542-4ED2-BFA8-FC518FCF9D73}"/>
</file>

<file path=customXml/itemProps2.xml><?xml version="1.0" encoding="utf-8"?>
<ds:datastoreItem xmlns:ds="http://schemas.openxmlformats.org/officeDocument/2006/customXml" ds:itemID="{D02A4D67-5B99-4E7C-AA01-F0B8333C43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2DF3A1-477F-43B1-AD0C-E358702BA6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468</Words>
  <Application>Microsoft Office PowerPoint</Application>
  <PresentationFormat>Breedbeeld</PresentationFormat>
  <Paragraphs>37</Paragraphs>
  <Slides>16</Slides>
  <Notes>0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Amasis MT Pro Black</vt:lpstr>
      <vt:lpstr>Arial</vt:lpstr>
      <vt:lpstr>Calibri</vt:lpstr>
      <vt:lpstr>Calibri Light</vt:lpstr>
      <vt:lpstr>Kantoorthema</vt:lpstr>
      <vt:lpstr>Goedemorgen!  Themadag Vitaliteit 16 februari 2023  Ingrid van der Pasch  Ik ben te zwaar, en nu?  Lokaal B0001 11:15-12:15u       C0005   C0007  </vt:lpstr>
      <vt:lpstr>Planning  11:20  Rondje voorstellen      beweegpauze 11:30 Wat is te zwaar?     beweegpauze 11:40 Oorzaken     beweegpauze 11:45 Oplossingen     beweegpauze 12:10 Afsluiting</vt:lpstr>
      <vt:lpstr>Voorstelrondje  Jouw naam Wat doe jij binnen Zone.college? Wat doe je thuis vooral Wat is jouw doel voor vandaag? </vt:lpstr>
      <vt:lpstr>Wat is te zwaar?   </vt:lpstr>
      <vt:lpstr>Wat is te zwaar?  BMI &gt; 25  gewicht lengte*2 </vt:lpstr>
      <vt:lpstr>Wat is te zwaar?  Gezondheidsrisico’s  </vt:lpstr>
      <vt:lpstr>Oorzaken </vt:lpstr>
      <vt:lpstr>Oorzaken verstoring in het lichaam  Verschilt per persoon, meestal een combinatie van…   Omgeving  minder bewegen, anders eten Aanleg  Ziekten (lichamelijk/ blessures, psychisch, erfelijk) Geneesmiddelen Hormonen (slapen, stress, teveel dieten)</vt:lpstr>
      <vt:lpstr>Oplossingen  </vt:lpstr>
      <vt:lpstr>Oplossingen  </vt:lpstr>
      <vt:lpstr>Oplossingen   Gecombineerde Leefstijl Interventie (GLI) - informeren:   werking lichaam (spieren/vet, hormonen/eten/slapen, supermarkt,   oefeningen, stress, beweegmakelaar, mee naar sportles - gewoontes     - bewegen - eten</vt:lpstr>
      <vt:lpstr>Oplossingen   Gecombineerde Leefstijl Interventie (GLI) - eten     - bewegen - stress - slapen - hormonen - supermarkt</vt:lpstr>
      <vt:lpstr>Linkjes  Wat is GLI https://www.zorginstituutnederland.nl/Verzekerde+zorg/gecombineerde*leefstijlinterventie*gli*zvw  Soorten GLI https://www.rivm.nl/gecombineerde*leefstijlinterventie/programmas  GLI in de buurt https://www.loketgezondleven.nl/gezondheidsthema/overgewicht/gecombineerde*leefstijlinterventie/kaartje*aanbod*GLI  Maagoperatie https://www.vitalys.nl   </vt:lpstr>
      <vt:lpstr>Tips   </vt:lpstr>
      <vt:lpstr>Vragen?  </vt:lpstr>
      <vt:lpstr> 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van der Pasch - Lever</dc:creator>
  <cp:lastModifiedBy>Wilma Coppes</cp:lastModifiedBy>
  <cp:revision>264</cp:revision>
  <dcterms:created xsi:type="dcterms:W3CDTF">2018-08-29T10:42:04Z</dcterms:created>
  <dcterms:modified xsi:type="dcterms:W3CDTF">2023-02-21T11:52:29Z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0x01010054E64203A556DD4493A2D7467ABE9F74</vt:lpwstr>
  </property>
</Properties>
</file>